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79" r:id="rId5"/>
    <p:sldId id="280" r:id="rId6"/>
    <p:sldId id="263" r:id="rId7"/>
    <p:sldId id="282" r:id="rId8"/>
    <p:sldId id="299" r:id="rId9"/>
    <p:sldId id="281" r:id="rId10"/>
    <p:sldId id="264" r:id="rId11"/>
    <p:sldId id="283" r:id="rId12"/>
    <p:sldId id="284" r:id="rId13"/>
    <p:sldId id="285" r:id="rId14"/>
    <p:sldId id="286" r:id="rId15"/>
    <p:sldId id="287" r:id="rId16"/>
    <p:sldId id="288" r:id="rId17"/>
    <p:sldId id="290" r:id="rId18"/>
    <p:sldId id="291" r:id="rId19"/>
    <p:sldId id="292" r:id="rId20"/>
    <p:sldId id="266" r:id="rId21"/>
    <p:sldId id="293" r:id="rId22"/>
    <p:sldId id="294" r:id="rId23"/>
    <p:sldId id="295" r:id="rId24"/>
    <p:sldId id="296" r:id="rId25"/>
    <p:sldId id="297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6" autoAdjust="0"/>
    <p:restoredTop sz="94719" autoAdjust="0"/>
  </p:normalViewPr>
  <p:slideViewPr>
    <p:cSldViewPr>
      <p:cViewPr>
        <p:scale>
          <a:sx n="90" d="100"/>
          <a:sy n="90" d="100"/>
        </p:scale>
        <p:origin x="1016" y="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5C543-09E4-4A94-8388-1DC706AB5021}" type="datetimeFigureOut">
              <a:rPr lang="en-US" smtClean="0"/>
              <a:pPr/>
              <a:t>4/24/17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26F8D-176A-4F4E-A708-520FC802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6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26F8D-176A-4F4E-A708-520FC802203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22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26F8D-176A-4F4E-A708-520FC802203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2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26F8D-176A-4F4E-A708-520FC802203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0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26F8D-176A-4F4E-A708-520FC802203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81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26F8D-176A-4F4E-A708-520FC802203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51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26F8D-176A-4F4E-A708-520FC802203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54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/>
          </a:bodyPr>
          <a:lstStyle>
            <a:lvl1pPr>
              <a:defRPr sz="360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5638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2414-2EE9-41B7-9004-2B57D7201471}" type="datetime1">
              <a:rPr lang="en-US" smtClean="0"/>
              <a:pPr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61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B739-0679-4968-B3BA-0C62229DF4FC}" type="datetime1">
              <a:rPr lang="en-US" smtClean="0"/>
              <a:pPr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5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767D-174F-4B1F-9AA1-74AD4F42C524}" type="datetime1">
              <a:rPr lang="en-US" smtClean="0"/>
              <a:pPr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5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6858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96D09-505F-4CD5-90FB-53B37833C9F3}" type="datetime1">
              <a:rPr lang="en-US" smtClean="0"/>
              <a:pPr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69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2B16-F72C-4E77-B29D-A6C66D06E186}" type="datetime1">
              <a:rPr lang="en-US" smtClean="0"/>
              <a:pPr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0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C48B-ADAC-4944-B1BB-EE46A4E23B0A}" type="datetime1">
              <a:rPr lang="en-US" smtClean="0"/>
              <a:pPr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7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7B64-4C33-47F9-8C77-3A1069DD4E79}" type="datetime1">
              <a:rPr lang="en-US" smtClean="0"/>
              <a:pPr/>
              <a:t>4/24/17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63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35AB-AF43-4C4B-9002-2421F977A959}" type="datetime1">
              <a:rPr lang="en-US" smtClean="0"/>
              <a:pPr/>
              <a:t>4/24/17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8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D48A-036C-4FDC-A5A7-3F9A98E172B4}" type="datetime1">
              <a:rPr lang="en-US" smtClean="0"/>
              <a:pPr/>
              <a:t>4/24/17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7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0C19-977C-4033-B712-65F3F9209FF5}" type="datetime1">
              <a:rPr lang="en-US" smtClean="0"/>
              <a:pPr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4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F3C5-D3B5-4721-94A2-0CA9F089A585}" type="datetime1">
              <a:rPr lang="en-US" smtClean="0"/>
              <a:pPr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7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A4E24-6DB8-4868-AD1E-E4CA526A29BA}" type="datetime1">
              <a:rPr lang="en-US" smtClean="0"/>
              <a:pPr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CC3B4-F351-4F64-8AC2-3A70497CD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8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00206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8229600" cy="2003425"/>
          </a:xfrm>
        </p:spPr>
        <p:txBody>
          <a:bodyPr>
            <a:normAutofit fontScale="90000"/>
          </a:bodyPr>
          <a:lstStyle/>
          <a:p>
            <a:r>
              <a:rPr lang="vi-VN" b="1" dirty="0" smtClean="0"/>
              <a:t>TÁC ĐỘNG GIÁN TIẾP CỦA </a:t>
            </a:r>
            <a:r>
              <a:rPr lang="vi-VN" b="1" dirty="0" smtClean="0"/>
              <a:t>VỐN </a:t>
            </a:r>
            <a:r>
              <a:rPr lang="vi-VN" b="1" dirty="0" smtClean="0"/>
              <a:t>XÃ </a:t>
            </a:r>
            <a:r>
              <a:rPr lang="vi-VN" b="1" dirty="0" smtClean="0"/>
              <a:t>HỘI </a:t>
            </a:r>
            <a:r>
              <a:rPr lang="vi-VN" b="1" dirty="0" smtClean="0"/>
              <a:t>ĐẾN SỨC KHOẺ: TRƯỜNG HỢP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vi-VN" b="1" dirty="0" smtClean="0"/>
              <a:t>NGƯỜI </a:t>
            </a:r>
            <a:r>
              <a:rPr lang="vi-VN" b="1" dirty="0" smtClean="0"/>
              <a:t>LAO </a:t>
            </a:r>
            <a:r>
              <a:rPr lang="vi-VN" b="1" dirty="0" smtClean="0"/>
              <a:t>ĐỘNG DI CƯ ĐẾN THÀNH PHỐ HỒ CHÍ MINH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3352800"/>
            <a:ext cx="64770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ThS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Nguyễn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ê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oàng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Thụy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Tố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Quyên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16629"/>
      </p:ext>
    </p:extLst>
  </p:cSld>
  <p:clrMapOvr>
    <a:masterClrMapping/>
  </p:clrMapOvr>
  <p:transition advClick="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3. </a:t>
            </a:r>
            <a:r>
              <a:rPr lang="en-US" b="1" dirty="0" err="1" smtClean="0"/>
              <a:t>Phương</a:t>
            </a:r>
            <a:r>
              <a:rPr lang="en-US" b="1" dirty="0" smtClean="0"/>
              <a:t> </a:t>
            </a:r>
            <a:r>
              <a:rPr lang="en-US" b="1" dirty="0" err="1" smtClean="0"/>
              <a:t>pháp</a:t>
            </a:r>
            <a:r>
              <a:rPr lang="en-US" b="1" dirty="0" smtClean="0"/>
              <a:t> </a:t>
            </a:r>
            <a:r>
              <a:rPr lang="en-US" b="1" dirty="0" err="1" smtClean="0"/>
              <a:t>nghiên</a:t>
            </a:r>
            <a:r>
              <a:rPr lang="en-US" b="1" dirty="0" smtClean="0"/>
              <a:t> </a:t>
            </a:r>
            <a:r>
              <a:rPr lang="en-US" b="1" dirty="0" err="1" smtClean="0"/>
              <a:t>cứu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67995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800" b="1" dirty="0" smtClean="0"/>
              <a:t>3.</a:t>
            </a:r>
            <a:r>
              <a:rPr lang="vi-VN" sz="2800" b="1" dirty="0" smtClean="0"/>
              <a:t>2</a:t>
            </a:r>
            <a:r>
              <a:rPr lang="en-US" sz="2800" b="1" dirty="0" smtClean="0"/>
              <a:t> </a:t>
            </a:r>
            <a:r>
              <a:rPr lang="vi-VN" sz="2800" b="1" dirty="0" smtClean="0"/>
              <a:t>Kỹ thuật phân tích</a:t>
            </a:r>
            <a:r>
              <a:rPr lang="vi-VN" sz="2800" b="1" dirty="0"/>
              <a:t> số liệu</a:t>
            </a:r>
            <a:endParaRPr lang="vi-VN" sz="2800" b="1" dirty="0" smtClean="0"/>
          </a:p>
          <a:p>
            <a:pPr marL="514350" indent="-457200">
              <a:buFont typeface="Wingdings" charset="2"/>
              <a:buChar char="ü"/>
            </a:pPr>
            <a:r>
              <a:rPr lang="en-US" sz="2800" b="1" dirty="0" err="1" smtClean="0"/>
              <a:t>Thứ</a:t>
            </a:r>
            <a:r>
              <a:rPr lang="en-US" sz="2800" b="1" dirty="0" smtClean="0"/>
              <a:t> </a:t>
            </a:r>
            <a:r>
              <a:rPr lang="en-US" sz="2800" b="1" dirty="0" err="1"/>
              <a:t>nhất</a:t>
            </a:r>
            <a:r>
              <a:rPr lang="en-US" sz="2800" b="1" dirty="0"/>
              <a:t>, </a:t>
            </a:r>
            <a:r>
              <a:rPr lang="en-US" sz="2800" dirty="0" err="1"/>
              <a:t>đây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vi-VN" sz="2800" dirty="0"/>
              <a:t>kỹ thuật mới, thuộc thế hệ thứ 2, tích hợp phân tích nhân tố và hồi </a:t>
            </a:r>
            <a:r>
              <a:rPr lang="vi-VN" sz="2800" dirty="0" smtClean="0"/>
              <a:t>quy</a:t>
            </a:r>
            <a:endParaRPr lang="en-US" sz="2800" dirty="0"/>
          </a:p>
          <a:p>
            <a:pPr>
              <a:buFont typeface="Wingdings" charset="2"/>
              <a:buChar char="ü"/>
            </a:pPr>
            <a:r>
              <a:rPr lang="vi-VN" sz="2800" b="1" dirty="0" smtClean="0"/>
              <a:t>Thứ </a:t>
            </a:r>
            <a:r>
              <a:rPr lang="vi-VN" sz="2800" b="1" dirty="0"/>
              <a:t>hai, </a:t>
            </a:r>
            <a:r>
              <a:rPr lang="vi-VN" sz="2800" dirty="0"/>
              <a:t>với bộ dữ liệu khảo sát các biến đo lường chủ quan trong luận án, vấn đề độ lệch (skewness) và độ gù (kurtosis) là không tránh khỏi. Bằng </a:t>
            </a:r>
            <a:r>
              <a:rPr lang="en-US" sz="2800" dirty="0" err="1"/>
              <a:t>việc</a:t>
            </a:r>
            <a:r>
              <a:rPr lang="en-US" sz="2800" dirty="0"/>
              <a:t> </a:t>
            </a:r>
            <a:r>
              <a:rPr lang="en-US" sz="2800" dirty="0" err="1"/>
              <a:t>ước</a:t>
            </a:r>
            <a:r>
              <a:rPr lang="en-US" sz="2800" dirty="0"/>
              <a:t> </a:t>
            </a:r>
            <a:r>
              <a:rPr lang="en-US" sz="2800" dirty="0" err="1"/>
              <a:t>lượng</a:t>
            </a:r>
            <a:r>
              <a:rPr lang="en-US" sz="2800" dirty="0"/>
              <a:t> </a:t>
            </a:r>
            <a:r>
              <a:rPr lang="en-US" sz="2800" dirty="0" err="1"/>
              <a:t>mô</a:t>
            </a:r>
            <a:r>
              <a:rPr lang="en-US" sz="2800" dirty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thông</a:t>
            </a:r>
            <a:r>
              <a:rPr lang="en-US" sz="2800" dirty="0"/>
              <a:t> qua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chuỗi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hồi</a:t>
            </a:r>
            <a:r>
              <a:rPr lang="en-US" sz="2800" dirty="0"/>
              <a:t> </a:t>
            </a:r>
            <a:r>
              <a:rPr lang="en-US" sz="2800" dirty="0" err="1"/>
              <a:t>quy</a:t>
            </a:r>
            <a:r>
              <a:rPr lang="en-US" sz="2800" dirty="0"/>
              <a:t> OLS, PLS-SEM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cần</a:t>
            </a:r>
            <a:r>
              <a:rPr lang="en-US" sz="2800" dirty="0"/>
              <a:t> </a:t>
            </a:r>
            <a:r>
              <a:rPr lang="en-US" sz="2800" dirty="0" err="1"/>
              <a:t>giả</a:t>
            </a:r>
            <a:r>
              <a:rPr lang="en-US" sz="2800" dirty="0"/>
              <a:t> </a:t>
            </a:r>
            <a:r>
              <a:rPr lang="en-US" sz="2800" dirty="0" err="1"/>
              <a:t>thiết</a:t>
            </a:r>
            <a:r>
              <a:rPr lang="en-US" sz="2800" dirty="0"/>
              <a:t> </a:t>
            </a:r>
            <a:r>
              <a:rPr lang="en-US" sz="2800" dirty="0" err="1"/>
              <a:t>phân</a:t>
            </a:r>
            <a:r>
              <a:rPr lang="en-US" sz="2800" dirty="0"/>
              <a:t> </a:t>
            </a:r>
            <a:r>
              <a:rPr lang="en-US" sz="2800" dirty="0" err="1"/>
              <a:t>phối</a:t>
            </a:r>
            <a:r>
              <a:rPr lang="en-US" sz="2800" dirty="0"/>
              <a:t> </a:t>
            </a:r>
            <a:r>
              <a:rPr lang="en-US" sz="2800" dirty="0" err="1"/>
              <a:t>chuẩn</a:t>
            </a:r>
            <a:r>
              <a:rPr lang="en-US" sz="2800" dirty="0"/>
              <a:t> (normality data) </a:t>
            </a:r>
            <a:r>
              <a:rPr lang="en-US" sz="2800" dirty="0" err="1"/>
              <a:t>như</a:t>
            </a:r>
            <a:r>
              <a:rPr lang="en-US" sz="2800" dirty="0"/>
              <a:t> CB-SEM.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3. </a:t>
            </a:r>
            <a:r>
              <a:rPr lang="en-US" b="1" dirty="0" err="1" smtClean="0"/>
              <a:t>Phương</a:t>
            </a:r>
            <a:r>
              <a:rPr lang="en-US" b="1" dirty="0" smtClean="0"/>
              <a:t> </a:t>
            </a:r>
            <a:r>
              <a:rPr lang="en-US" b="1" dirty="0" err="1" smtClean="0"/>
              <a:t>pháp</a:t>
            </a:r>
            <a:r>
              <a:rPr lang="en-US" b="1" dirty="0" smtClean="0"/>
              <a:t> </a:t>
            </a:r>
            <a:r>
              <a:rPr lang="en-US" b="1" dirty="0" err="1" smtClean="0"/>
              <a:t>nghiên</a:t>
            </a:r>
            <a:r>
              <a:rPr lang="en-US" b="1" dirty="0" smtClean="0"/>
              <a:t> </a:t>
            </a:r>
            <a:r>
              <a:rPr lang="en-US" b="1" dirty="0" err="1" smtClean="0"/>
              <a:t>cứu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51816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800" b="1" dirty="0" smtClean="0"/>
              <a:t>3.</a:t>
            </a:r>
            <a:r>
              <a:rPr lang="vi-VN" sz="2800" b="1" dirty="0" smtClean="0"/>
              <a:t>2</a:t>
            </a:r>
            <a:r>
              <a:rPr lang="en-US" sz="2800" b="1" dirty="0" smtClean="0"/>
              <a:t> </a:t>
            </a:r>
            <a:r>
              <a:rPr lang="vi-VN" sz="2800" b="1" dirty="0" smtClean="0"/>
              <a:t>Kỹ thuật phân tích</a:t>
            </a:r>
            <a:r>
              <a:rPr lang="vi-VN" sz="2800" b="1" dirty="0"/>
              <a:t> số liệu</a:t>
            </a:r>
            <a:endParaRPr lang="vi-VN" sz="2800" b="1" dirty="0" smtClean="0"/>
          </a:p>
          <a:p>
            <a:pPr>
              <a:buFont typeface="Wingdings" charset="2"/>
              <a:buChar char="ü"/>
            </a:pPr>
            <a:r>
              <a:rPr lang="en-US" sz="2800" dirty="0"/>
              <a:t>	</a:t>
            </a:r>
            <a:r>
              <a:rPr lang="en-US" sz="2800" b="1" dirty="0" err="1"/>
              <a:t>Thứ</a:t>
            </a:r>
            <a:r>
              <a:rPr lang="en-US" sz="2800" b="1" dirty="0"/>
              <a:t> </a:t>
            </a:r>
            <a:r>
              <a:rPr lang="en-US" sz="2800" b="1" dirty="0" err="1"/>
              <a:t>ba</a:t>
            </a:r>
            <a:r>
              <a:rPr lang="en-US" sz="2800" b="1" dirty="0"/>
              <a:t>, </a:t>
            </a:r>
            <a:r>
              <a:rPr lang="en-US" sz="2800" dirty="0" err="1"/>
              <a:t>quy</a:t>
            </a:r>
            <a:r>
              <a:rPr lang="en-US" sz="2800" dirty="0"/>
              <a:t> </a:t>
            </a:r>
            <a:r>
              <a:rPr lang="en-US" sz="2800" dirty="0" err="1"/>
              <a:t>mô</a:t>
            </a:r>
            <a:r>
              <a:rPr lang="en-US" sz="2800" dirty="0"/>
              <a:t> </a:t>
            </a:r>
            <a:r>
              <a:rPr lang="en-US" sz="2800" dirty="0" err="1"/>
              <a:t>mẫu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vi-VN" sz="2800" dirty="0" smtClean="0"/>
              <a:t>nghiên cứu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/>
              <a:t>giới</a:t>
            </a:r>
            <a:r>
              <a:rPr lang="en-US" sz="2800" dirty="0"/>
              <a:t> </a:t>
            </a:r>
            <a:r>
              <a:rPr lang="en-US" sz="2800" dirty="0" err="1"/>
              <a:t>hạn</a:t>
            </a:r>
            <a:r>
              <a:rPr lang="en-US" sz="2800" dirty="0"/>
              <a:t> do </a:t>
            </a:r>
            <a:r>
              <a:rPr lang="en-US" sz="2800" dirty="0" err="1"/>
              <a:t>áp</a:t>
            </a:r>
            <a:r>
              <a:rPr lang="en-US" sz="2800" dirty="0"/>
              <a:t> </a:t>
            </a:r>
            <a:r>
              <a:rPr lang="en-US" sz="2800" dirty="0" err="1"/>
              <a:t>lực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thời</a:t>
            </a:r>
            <a:r>
              <a:rPr lang="en-US" sz="2800" dirty="0"/>
              <a:t> </a:t>
            </a:r>
            <a:r>
              <a:rPr lang="en-US" sz="2800" dirty="0" err="1"/>
              <a:t>gian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kinh</a:t>
            </a:r>
            <a:r>
              <a:rPr lang="en-US" sz="2800" dirty="0"/>
              <a:t> </a:t>
            </a:r>
            <a:r>
              <a:rPr lang="en-US" sz="2800" dirty="0" err="1"/>
              <a:t>phí</a:t>
            </a:r>
            <a:r>
              <a:rPr lang="en-US" sz="2800" dirty="0"/>
              <a:t>.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khi</a:t>
            </a:r>
            <a:r>
              <a:rPr lang="en-US" sz="2800" dirty="0"/>
              <a:t> </a:t>
            </a:r>
            <a:r>
              <a:rPr lang="en-US" sz="2800" dirty="0" err="1"/>
              <a:t>đó</a:t>
            </a:r>
            <a:r>
              <a:rPr lang="en-US" sz="2800" dirty="0"/>
              <a:t> </a:t>
            </a:r>
            <a:r>
              <a:rPr lang="en-US" sz="2800" dirty="0" err="1"/>
              <a:t>ràng</a:t>
            </a:r>
            <a:r>
              <a:rPr lang="en-US" sz="2800" dirty="0"/>
              <a:t> </a:t>
            </a:r>
            <a:r>
              <a:rPr lang="en-US" sz="2800" dirty="0" err="1"/>
              <a:t>buộc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CB-SEM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quy</a:t>
            </a:r>
            <a:r>
              <a:rPr lang="en-US" sz="2800" dirty="0"/>
              <a:t> </a:t>
            </a:r>
            <a:r>
              <a:rPr lang="en-US" sz="2800" dirty="0" err="1"/>
              <a:t>mô</a:t>
            </a:r>
            <a:r>
              <a:rPr lang="en-US" sz="2800" dirty="0"/>
              <a:t> </a:t>
            </a:r>
            <a:r>
              <a:rPr lang="en-US" sz="2800" dirty="0" err="1"/>
              <a:t>mẫu</a:t>
            </a:r>
            <a:r>
              <a:rPr lang="en-US" sz="2800" dirty="0"/>
              <a:t> </a:t>
            </a:r>
            <a:r>
              <a:rPr lang="en-US" sz="2800" dirty="0" err="1"/>
              <a:t>lớn</a:t>
            </a:r>
            <a:r>
              <a:rPr lang="en-US" sz="2800" dirty="0"/>
              <a:t> </a:t>
            </a:r>
            <a:r>
              <a:rPr lang="en-US" sz="2800" dirty="0" err="1"/>
              <a:t>vì</a:t>
            </a:r>
            <a:r>
              <a:rPr lang="en-US" sz="2800" dirty="0"/>
              <a:t> </a:t>
            </a:r>
            <a:r>
              <a:rPr lang="en-US" sz="2800" dirty="0" err="1"/>
              <a:t>mẫu</a:t>
            </a:r>
            <a:r>
              <a:rPr lang="en-US" sz="2800" dirty="0"/>
              <a:t> </a:t>
            </a:r>
            <a:r>
              <a:rPr lang="en-US" sz="2800" dirty="0" err="1"/>
              <a:t>nhỏ</a:t>
            </a:r>
            <a:r>
              <a:rPr lang="en-US" sz="2800" dirty="0"/>
              <a:t> </a:t>
            </a:r>
            <a:r>
              <a:rPr lang="en-US" sz="2800" dirty="0" err="1"/>
              <a:t>sẽ</a:t>
            </a:r>
            <a:r>
              <a:rPr lang="en-US" sz="2800" dirty="0"/>
              <a:t> </a:t>
            </a:r>
            <a:r>
              <a:rPr lang="en-US" sz="2800" dirty="0" err="1"/>
              <a:t>dẫn</a:t>
            </a:r>
            <a:r>
              <a:rPr lang="en-US" sz="2800" dirty="0"/>
              <a:t> </a:t>
            </a:r>
            <a:r>
              <a:rPr lang="en-US" sz="2800" dirty="0" err="1"/>
              <a:t>đến</a:t>
            </a:r>
            <a:r>
              <a:rPr lang="en-US" sz="2800" dirty="0"/>
              <a:t> </a:t>
            </a:r>
            <a:r>
              <a:rPr lang="en-US" sz="2800" dirty="0" err="1"/>
              <a:t>tình</a:t>
            </a:r>
            <a:r>
              <a:rPr lang="en-US" sz="2800" dirty="0"/>
              <a:t> </a:t>
            </a:r>
            <a:r>
              <a:rPr lang="en-US" sz="2800" dirty="0" err="1"/>
              <a:t>trạng</a:t>
            </a:r>
            <a:r>
              <a:rPr lang="en-US" sz="2800" dirty="0"/>
              <a:t> </a:t>
            </a:r>
            <a:r>
              <a:rPr lang="en-US" sz="2800" dirty="0" err="1"/>
              <a:t>chệnh</a:t>
            </a:r>
            <a:r>
              <a:rPr lang="en-US" sz="2800" dirty="0"/>
              <a:t>, </a:t>
            </a:r>
            <a:r>
              <a:rPr lang="en-US" sz="2800" dirty="0" err="1"/>
              <a:t>lỗi</a:t>
            </a:r>
            <a:r>
              <a:rPr lang="en-US" sz="2800" dirty="0"/>
              <a:t> </a:t>
            </a:r>
            <a:r>
              <a:rPr lang="en-US" sz="2800" dirty="0" err="1"/>
              <a:t>nhận</a:t>
            </a:r>
            <a:r>
              <a:rPr lang="en-US" sz="2800" dirty="0"/>
              <a:t> </a:t>
            </a:r>
            <a:r>
              <a:rPr lang="en-US" sz="2800" dirty="0" err="1"/>
              <a:t>dạng</a:t>
            </a:r>
            <a:r>
              <a:rPr lang="en-US" sz="2800" dirty="0"/>
              <a:t>, </a:t>
            </a:r>
            <a:r>
              <a:rPr lang="en-US" sz="2800" dirty="0" err="1"/>
              <a:t>đặc</a:t>
            </a:r>
            <a:r>
              <a:rPr lang="en-US" sz="2800" dirty="0"/>
              <a:t> </a:t>
            </a:r>
            <a:r>
              <a:rPr lang="en-US" sz="2800" dirty="0" err="1"/>
              <a:t>biệt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mô</a:t>
            </a:r>
            <a:r>
              <a:rPr lang="en-US" sz="2800" dirty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phức</a:t>
            </a:r>
            <a:r>
              <a:rPr lang="en-US" sz="2800" dirty="0"/>
              <a:t> </a:t>
            </a:r>
            <a:r>
              <a:rPr lang="en-US" sz="2800" dirty="0" err="1"/>
              <a:t>tạp</a:t>
            </a:r>
            <a:r>
              <a:rPr lang="en-US" sz="2800" dirty="0"/>
              <a:t>.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điều</a:t>
            </a:r>
            <a:r>
              <a:rPr lang="en-US" sz="2800" dirty="0"/>
              <a:t> </a:t>
            </a:r>
            <a:r>
              <a:rPr lang="en-US" sz="2800" dirty="0" err="1"/>
              <a:t>kiện</a:t>
            </a:r>
            <a:r>
              <a:rPr lang="en-US" sz="2800" dirty="0"/>
              <a:t> </a:t>
            </a:r>
            <a:r>
              <a:rPr lang="en-US" sz="2800" dirty="0" err="1"/>
              <a:t>như</a:t>
            </a:r>
            <a:r>
              <a:rPr lang="en-US" sz="2800" dirty="0"/>
              <a:t> </a:t>
            </a:r>
            <a:r>
              <a:rPr lang="en-US" sz="2800" dirty="0" err="1"/>
              <a:t>vậy</a:t>
            </a:r>
            <a:r>
              <a:rPr lang="en-US" sz="2800" dirty="0"/>
              <a:t>, </a:t>
            </a:r>
            <a:r>
              <a:rPr lang="en-US" sz="2800" dirty="0" err="1"/>
              <a:t>kỹ</a:t>
            </a:r>
            <a:r>
              <a:rPr lang="en-US" sz="2800" dirty="0"/>
              <a:t> </a:t>
            </a:r>
            <a:r>
              <a:rPr lang="en-US" sz="2800" dirty="0" err="1"/>
              <a:t>thuật</a:t>
            </a:r>
            <a:r>
              <a:rPr lang="en-US" sz="2800" dirty="0"/>
              <a:t> PLS-SEM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pháp</a:t>
            </a:r>
            <a:r>
              <a:rPr lang="en-US" sz="2800" dirty="0"/>
              <a:t> </a:t>
            </a:r>
            <a:r>
              <a:rPr lang="en-US" sz="2800" dirty="0" err="1"/>
              <a:t>tối</a:t>
            </a:r>
            <a:r>
              <a:rPr lang="en-US" sz="2800" dirty="0"/>
              <a:t> </a:t>
            </a:r>
            <a:r>
              <a:rPr lang="en-US" sz="2800" dirty="0" err="1"/>
              <a:t>ưu</a:t>
            </a:r>
            <a:r>
              <a:rPr lang="en-US" sz="2800" dirty="0"/>
              <a:t> </a:t>
            </a:r>
            <a:r>
              <a:rPr lang="en-US" sz="2800" dirty="0" err="1"/>
              <a:t>vì</a:t>
            </a:r>
            <a:r>
              <a:rPr lang="en-US" sz="2800" dirty="0"/>
              <a:t> </a:t>
            </a:r>
            <a:r>
              <a:rPr lang="en-US" sz="2800" dirty="0" err="1"/>
              <a:t>kỹ</a:t>
            </a:r>
            <a:r>
              <a:rPr lang="en-US" sz="2800" dirty="0"/>
              <a:t> </a:t>
            </a:r>
            <a:r>
              <a:rPr lang="en-US" sz="2800" dirty="0" err="1"/>
              <a:t>thuật</a:t>
            </a:r>
            <a:r>
              <a:rPr lang="en-US" sz="2800" dirty="0"/>
              <a:t> </a:t>
            </a:r>
            <a:r>
              <a:rPr lang="en-US" sz="2800" dirty="0" err="1"/>
              <a:t>phân</a:t>
            </a:r>
            <a:r>
              <a:rPr lang="en-US" sz="2800" dirty="0"/>
              <a:t> </a:t>
            </a:r>
            <a:r>
              <a:rPr lang="en-US" sz="2800" dirty="0" err="1"/>
              <a:t>tích</a:t>
            </a:r>
            <a:r>
              <a:rPr lang="en-US" sz="2800" dirty="0"/>
              <a:t> </a:t>
            </a:r>
            <a:r>
              <a:rPr lang="en-US" sz="2800" dirty="0" err="1"/>
              <a:t>này</a:t>
            </a:r>
            <a:r>
              <a:rPr lang="en-US" sz="2800" dirty="0"/>
              <a:t>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đòi</a:t>
            </a:r>
            <a:r>
              <a:rPr lang="en-US" sz="2800" dirty="0"/>
              <a:t> </a:t>
            </a:r>
            <a:r>
              <a:rPr lang="en-US" sz="2800" dirty="0" err="1"/>
              <a:t>hỏi</a:t>
            </a:r>
            <a:r>
              <a:rPr lang="en-US" sz="2800" dirty="0"/>
              <a:t> </a:t>
            </a:r>
            <a:r>
              <a:rPr lang="en-US" sz="2800" dirty="0" err="1"/>
              <a:t>quy</a:t>
            </a:r>
            <a:r>
              <a:rPr lang="en-US" sz="2800" dirty="0"/>
              <a:t> </a:t>
            </a:r>
            <a:r>
              <a:rPr lang="en-US" sz="2800" dirty="0" err="1"/>
              <a:t>mô</a:t>
            </a:r>
            <a:r>
              <a:rPr lang="en-US" sz="2800" dirty="0"/>
              <a:t> </a:t>
            </a:r>
            <a:r>
              <a:rPr lang="en-US" sz="2800" dirty="0" err="1"/>
              <a:t>mẫu</a:t>
            </a:r>
            <a:r>
              <a:rPr lang="en-US" sz="2800" dirty="0"/>
              <a:t> </a:t>
            </a:r>
            <a:r>
              <a:rPr lang="en-US" sz="2800" dirty="0" err="1"/>
              <a:t>lớn</a:t>
            </a:r>
            <a:r>
              <a:rPr lang="en-US" sz="2800" dirty="0"/>
              <a:t>.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87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3. </a:t>
            </a:r>
            <a:r>
              <a:rPr lang="en-US" b="1" dirty="0" err="1" smtClean="0"/>
              <a:t>Phương</a:t>
            </a:r>
            <a:r>
              <a:rPr lang="en-US" b="1" dirty="0" smtClean="0"/>
              <a:t> </a:t>
            </a:r>
            <a:r>
              <a:rPr lang="en-US" b="1" dirty="0" err="1" smtClean="0"/>
              <a:t>pháp</a:t>
            </a:r>
            <a:r>
              <a:rPr lang="en-US" b="1" dirty="0" smtClean="0"/>
              <a:t> </a:t>
            </a:r>
            <a:r>
              <a:rPr lang="en-US" b="1" dirty="0" err="1" smtClean="0"/>
              <a:t>nghiên</a:t>
            </a:r>
            <a:r>
              <a:rPr lang="en-US" b="1" dirty="0" smtClean="0"/>
              <a:t> </a:t>
            </a:r>
            <a:r>
              <a:rPr lang="en-US" b="1" dirty="0" err="1" smtClean="0"/>
              <a:t>cứu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51816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800" b="1" dirty="0" smtClean="0"/>
              <a:t>3.</a:t>
            </a:r>
            <a:r>
              <a:rPr lang="vi-VN" sz="2800" b="1" dirty="0" smtClean="0"/>
              <a:t>2</a:t>
            </a:r>
            <a:r>
              <a:rPr lang="en-US" sz="2800" b="1" dirty="0" smtClean="0"/>
              <a:t> </a:t>
            </a:r>
            <a:r>
              <a:rPr lang="vi-VN" sz="2800" b="1" dirty="0" smtClean="0"/>
              <a:t>Kỹ thuật phân tích</a:t>
            </a:r>
            <a:r>
              <a:rPr lang="vi-VN" sz="2800" b="1" dirty="0"/>
              <a:t> số liệu</a:t>
            </a:r>
            <a:endParaRPr lang="vi-VN" sz="2800" b="1" dirty="0" smtClean="0"/>
          </a:p>
          <a:p>
            <a:pPr>
              <a:buFont typeface="Wingdings" charset="2"/>
              <a:buChar char="ü"/>
            </a:pPr>
            <a:r>
              <a:rPr lang="en-US" sz="2800" dirty="0" smtClean="0"/>
              <a:t>	</a:t>
            </a:r>
            <a:r>
              <a:rPr lang="en-US" sz="2800" b="1" dirty="0" err="1" smtClean="0"/>
              <a:t>Thứ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tư</a:t>
            </a:r>
            <a:r>
              <a:rPr lang="en-US" sz="2800" b="1" dirty="0" smtClean="0"/>
              <a:t>, </a:t>
            </a:r>
            <a:r>
              <a:rPr lang="en-US" sz="2800" dirty="0" smtClean="0"/>
              <a:t>PLS-SEM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dễ</a:t>
            </a:r>
            <a:r>
              <a:rPr lang="en-US" sz="2800" dirty="0" smtClean="0"/>
              <a:t> </a:t>
            </a:r>
            <a:r>
              <a:rPr lang="en-US" sz="2800" dirty="0" err="1" smtClean="0"/>
              <a:t>dàng</a:t>
            </a:r>
            <a:r>
              <a:rPr lang="en-US" sz="2800" dirty="0" smtClean="0"/>
              <a:t> </a:t>
            </a:r>
            <a:r>
              <a:rPr lang="en-US" sz="2800" dirty="0" err="1" smtClean="0"/>
              <a:t>xử</a:t>
            </a:r>
            <a:r>
              <a:rPr lang="en-US" sz="2800" dirty="0" smtClean="0"/>
              <a:t> </a:t>
            </a:r>
            <a:r>
              <a:rPr lang="en-US" sz="2800" dirty="0" err="1" smtClean="0"/>
              <a:t>lý</a:t>
            </a:r>
            <a:r>
              <a:rPr lang="en-US" sz="2800" dirty="0" smtClean="0"/>
              <a:t> </a:t>
            </a:r>
            <a:r>
              <a:rPr lang="en-US" sz="2800" dirty="0" err="1" smtClean="0"/>
              <a:t>mô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bao</a:t>
            </a:r>
            <a:r>
              <a:rPr lang="en-US" sz="2800" dirty="0" smtClean="0"/>
              <a:t> </a:t>
            </a:r>
            <a:r>
              <a:rPr lang="en-US" sz="2800" dirty="0" err="1" smtClean="0"/>
              <a:t>gồm</a:t>
            </a:r>
            <a:r>
              <a:rPr lang="en-US" sz="2800" dirty="0" smtClean="0"/>
              <a:t> </a:t>
            </a:r>
            <a:r>
              <a:rPr lang="en-US" sz="2800" dirty="0" err="1" smtClean="0"/>
              <a:t>mô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đo</a:t>
            </a:r>
            <a:r>
              <a:rPr lang="en-US" sz="2800" dirty="0" smtClean="0"/>
              <a:t> </a:t>
            </a:r>
            <a:r>
              <a:rPr lang="en-US" sz="2800" dirty="0" err="1" smtClean="0"/>
              <a:t>lường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biến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thang</a:t>
            </a:r>
            <a:r>
              <a:rPr lang="en-US" sz="2800" dirty="0" smtClean="0"/>
              <a:t> </a:t>
            </a:r>
            <a:r>
              <a:rPr lang="en-US" sz="2800" dirty="0" err="1" smtClean="0"/>
              <a:t>đo</a:t>
            </a:r>
            <a:r>
              <a:rPr lang="en-US" sz="2800" dirty="0" smtClean="0"/>
              <a:t> </a:t>
            </a:r>
            <a:r>
              <a:rPr lang="en-US" sz="2800" dirty="0" err="1" smtClean="0"/>
              <a:t>đơn</a:t>
            </a:r>
            <a:r>
              <a:rPr lang="en-US" sz="2800" dirty="0" smtClean="0"/>
              <a:t> </a:t>
            </a:r>
            <a:r>
              <a:rPr lang="en-US" sz="2800" dirty="0" err="1" smtClean="0"/>
              <a:t>lẻ</a:t>
            </a:r>
            <a:r>
              <a:rPr lang="en-US" sz="2800" dirty="0" smtClean="0"/>
              <a:t> (single-item construct) </a:t>
            </a:r>
            <a:r>
              <a:rPr lang="en-US" sz="2800" dirty="0" err="1" smtClean="0"/>
              <a:t>mà</a:t>
            </a:r>
            <a:r>
              <a:rPr lang="en-US" sz="2800" dirty="0" smtClean="0"/>
              <a:t> </a:t>
            </a: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gặp</a:t>
            </a:r>
            <a:r>
              <a:rPr lang="en-US" sz="2800" dirty="0" smtClean="0"/>
              <a:t> </a:t>
            </a:r>
            <a:r>
              <a:rPr lang="en-US" sz="2800" dirty="0" err="1" smtClean="0"/>
              <a:t>vấn</a:t>
            </a:r>
            <a:r>
              <a:rPr lang="en-US" sz="2800" dirty="0" smtClean="0"/>
              <a:t> </a:t>
            </a:r>
            <a:r>
              <a:rPr lang="en-US" sz="2800" dirty="0" err="1" smtClean="0"/>
              <a:t>đề</a:t>
            </a:r>
            <a:r>
              <a:rPr lang="en-US" sz="2800" dirty="0" smtClean="0"/>
              <a:t> </a:t>
            </a:r>
            <a:r>
              <a:rPr lang="en-US" sz="2800" dirty="0" err="1" smtClean="0"/>
              <a:t>về</a:t>
            </a:r>
            <a:r>
              <a:rPr lang="en-US" sz="2800" dirty="0" smtClean="0"/>
              <a:t> </a:t>
            </a:r>
            <a:r>
              <a:rPr lang="en-US" sz="2800" dirty="0" err="1" smtClean="0"/>
              <a:t>định</a:t>
            </a:r>
            <a:r>
              <a:rPr lang="en-US" sz="2800" dirty="0" smtClean="0"/>
              <a:t> </a:t>
            </a:r>
            <a:r>
              <a:rPr lang="en-US" sz="2800" dirty="0" err="1" smtClean="0"/>
              <a:t>dạng</a:t>
            </a:r>
            <a:r>
              <a:rPr lang="en-US" sz="2800" dirty="0" smtClean="0"/>
              <a:t>.</a:t>
            </a:r>
          </a:p>
          <a:p>
            <a:pPr>
              <a:buFont typeface="Wingdings" charset="2"/>
              <a:buChar char="ü"/>
            </a:pPr>
            <a:r>
              <a:rPr lang="en-US" sz="2800" dirty="0" smtClean="0"/>
              <a:t>	</a:t>
            </a:r>
            <a:r>
              <a:rPr lang="en-US" sz="2800" b="1" dirty="0" err="1" smtClean="0"/>
              <a:t>Thứ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năm</a:t>
            </a:r>
            <a:r>
              <a:rPr lang="en-US" sz="2800" dirty="0" smtClean="0"/>
              <a:t>, </a:t>
            </a:r>
            <a:r>
              <a:rPr lang="en-US" sz="2800" dirty="0" err="1" smtClean="0"/>
              <a:t>thuật</a:t>
            </a:r>
            <a:r>
              <a:rPr lang="en-US" sz="2800" dirty="0" smtClean="0"/>
              <a:t> </a:t>
            </a:r>
            <a:r>
              <a:rPr lang="en-US" sz="2800" dirty="0" err="1" smtClean="0"/>
              <a:t>toán</a:t>
            </a:r>
            <a:r>
              <a:rPr lang="en-US" sz="2800" dirty="0" smtClean="0"/>
              <a:t> PLS-SEM </a:t>
            </a:r>
            <a:r>
              <a:rPr lang="en-US" sz="2800" dirty="0" err="1" smtClean="0"/>
              <a:t>cho</a:t>
            </a:r>
            <a:r>
              <a:rPr lang="en-US" sz="2800" dirty="0" smtClean="0"/>
              <a:t> </a:t>
            </a:r>
            <a:r>
              <a:rPr lang="en-US" sz="2800" dirty="0" err="1" smtClean="0"/>
              <a:t>phép</a:t>
            </a:r>
            <a:r>
              <a:rPr lang="en-US" sz="2800" dirty="0" smtClean="0"/>
              <a:t> </a:t>
            </a:r>
            <a:r>
              <a:rPr lang="en-US" sz="2800" dirty="0" err="1" smtClean="0"/>
              <a:t>sử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 </a:t>
            </a:r>
            <a:r>
              <a:rPr lang="en-US" sz="2800" dirty="0" err="1" smtClean="0"/>
              <a:t>dữ</a:t>
            </a:r>
            <a:r>
              <a:rPr lang="en-US" sz="2800" dirty="0" smtClean="0"/>
              <a:t> </a:t>
            </a:r>
            <a:r>
              <a:rPr lang="en-US" sz="2800" dirty="0" err="1" smtClean="0"/>
              <a:t>liệu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tất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thang</a:t>
            </a:r>
            <a:r>
              <a:rPr lang="en-US" sz="2800" dirty="0" smtClean="0"/>
              <a:t> </a:t>
            </a:r>
            <a:r>
              <a:rPr lang="en-US" sz="2800" dirty="0" err="1" smtClean="0"/>
              <a:t>đo</a:t>
            </a:r>
            <a:r>
              <a:rPr lang="en-US" sz="2800" dirty="0" smtClean="0"/>
              <a:t>: </a:t>
            </a:r>
            <a:r>
              <a:rPr lang="en-US" sz="2800" dirty="0" err="1" smtClean="0"/>
              <a:t>danh</a:t>
            </a:r>
            <a:r>
              <a:rPr lang="en-US" sz="2800" dirty="0" smtClean="0"/>
              <a:t> </a:t>
            </a:r>
            <a:r>
              <a:rPr lang="en-US" sz="2800" dirty="0" err="1" smtClean="0"/>
              <a:t>nghĩa</a:t>
            </a:r>
            <a:r>
              <a:rPr lang="en-US" sz="2800" dirty="0" smtClean="0"/>
              <a:t> (nominal), </a:t>
            </a:r>
            <a:r>
              <a:rPr lang="en-US" sz="2800" dirty="0" err="1" smtClean="0"/>
              <a:t>thứ</a:t>
            </a:r>
            <a:r>
              <a:rPr lang="en-US" sz="2800" dirty="0" smtClean="0"/>
              <a:t> </a:t>
            </a:r>
            <a:r>
              <a:rPr lang="en-US" sz="2800" dirty="0" err="1" smtClean="0"/>
              <a:t>bậc</a:t>
            </a:r>
            <a:r>
              <a:rPr lang="en-US" sz="2800" dirty="0" smtClean="0"/>
              <a:t> (ordinal), </a:t>
            </a:r>
            <a:r>
              <a:rPr lang="en-US" sz="2800" dirty="0" err="1" smtClean="0"/>
              <a:t>thang</a:t>
            </a:r>
            <a:r>
              <a:rPr lang="en-US" sz="2800" dirty="0" smtClean="0"/>
              <a:t> </a:t>
            </a:r>
            <a:r>
              <a:rPr lang="en-US" sz="2800" dirty="0" err="1" smtClean="0"/>
              <a:t>đo</a:t>
            </a:r>
            <a:r>
              <a:rPr lang="en-US" sz="2800" dirty="0" smtClean="0"/>
              <a:t> </a:t>
            </a:r>
            <a:r>
              <a:rPr lang="en-US" sz="2800" dirty="0" err="1" smtClean="0"/>
              <a:t>khoảng</a:t>
            </a:r>
            <a:r>
              <a:rPr lang="en-US" sz="2800" dirty="0" smtClean="0"/>
              <a:t> (interval)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thang</a:t>
            </a:r>
            <a:r>
              <a:rPr lang="en-US" sz="2800" dirty="0" smtClean="0"/>
              <a:t> </a:t>
            </a:r>
            <a:r>
              <a:rPr lang="en-US" sz="2800" dirty="0" err="1" smtClean="0"/>
              <a:t>đo</a:t>
            </a:r>
            <a:r>
              <a:rPr lang="en-US" sz="2800" dirty="0" smtClean="0"/>
              <a:t> </a:t>
            </a:r>
            <a:r>
              <a:rPr lang="en-US" sz="2800" dirty="0" err="1" smtClean="0"/>
              <a:t>tỷ</a:t>
            </a:r>
            <a:r>
              <a:rPr lang="en-US" sz="2800" dirty="0" smtClean="0"/>
              <a:t> </a:t>
            </a:r>
            <a:r>
              <a:rPr lang="en-US" sz="2800" dirty="0" err="1" smtClean="0"/>
              <a:t>lệ</a:t>
            </a:r>
            <a:r>
              <a:rPr lang="en-US" sz="2800" dirty="0" smtClean="0"/>
              <a:t> (ratio). </a:t>
            </a:r>
            <a:r>
              <a:rPr lang="en-US" sz="2800" dirty="0" err="1" smtClean="0"/>
              <a:t>Tuy</a:t>
            </a:r>
            <a:r>
              <a:rPr lang="en-US" sz="2800" dirty="0" smtClean="0"/>
              <a:t> </a:t>
            </a:r>
            <a:r>
              <a:rPr lang="en-US" sz="2800" dirty="0" err="1" smtClean="0"/>
              <a:t>nhiên</a:t>
            </a:r>
            <a:r>
              <a:rPr lang="en-US" sz="2800" dirty="0" smtClean="0"/>
              <a:t>, </a:t>
            </a:r>
            <a:r>
              <a:rPr lang="en-US" sz="2800" dirty="0" err="1" smtClean="0"/>
              <a:t>cần</a:t>
            </a:r>
            <a:r>
              <a:rPr lang="en-US" sz="2800" dirty="0" smtClean="0"/>
              <a:t> </a:t>
            </a:r>
            <a:r>
              <a:rPr lang="en-US" sz="2800" dirty="0" err="1" smtClean="0"/>
              <a:t>lưu</a:t>
            </a:r>
            <a:r>
              <a:rPr lang="en-US" sz="2800" dirty="0" smtClean="0"/>
              <a:t> </a:t>
            </a:r>
            <a:r>
              <a:rPr lang="en-US" sz="2800" dirty="0" err="1" smtClean="0"/>
              <a:t>ý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thang</a:t>
            </a:r>
            <a:r>
              <a:rPr lang="en-US" sz="2800" dirty="0" smtClean="0"/>
              <a:t> </a:t>
            </a:r>
            <a:r>
              <a:rPr lang="en-US" sz="2800" dirty="0" err="1" smtClean="0"/>
              <a:t>đo</a:t>
            </a:r>
            <a:r>
              <a:rPr lang="en-US" sz="2800" dirty="0" smtClean="0"/>
              <a:t> </a:t>
            </a:r>
            <a:r>
              <a:rPr lang="en-US" sz="2800" dirty="0" err="1" smtClean="0"/>
              <a:t>danh</a:t>
            </a:r>
            <a:r>
              <a:rPr lang="en-US" sz="2800" dirty="0" smtClean="0"/>
              <a:t> </a:t>
            </a:r>
            <a:r>
              <a:rPr lang="en-US" sz="2800" dirty="0" err="1" smtClean="0"/>
              <a:t>nghĩa</a:t>
            </a:r>
            <a:r>
              <a:rPr lang="en-US" sz="2800" dirty="0" smtClean="0"/>
              <a:t> </a:t>
            </a: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sử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</a:t>
            </a:r>
            <a:r>
              <a:rPr lang="en-US" sz="2800" dirty="0" err="1" smtClean="0"/>
              <a:t>biến</a:t>
            </a:r>
            <a:r>
              <a:rPr lang="en-US" sz="2800" dirty="0" smtClean="0"/>
              <a:t> </a:t>
            </a:r>
            <a:r>
              <a:rPr lang="en-US" sz="2800" dirty="0" err="1" smtClean="0"/>
              <a:t>phụ</a:t>
            </a:r>
            <a:r>
              <a:rPr lang="en-US" sz="2800" dirty="0" smtClean="0"/>
              <a:t> </a:t>
            </a:r>
            <a:r>
              <a:rPr lang="en-US" sz="2800" dirty="0" err="1" smtClean="0"/>
              <a:t>thuộc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mô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.</a:t>
            </a:r>
          </a:p>
          <a:p>
            <a:pPr>
              <a:buFont typeface="Arial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132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3. </a:t>
            </a:r>
            <a:r>
              <a:rPr lang="en-US" b="1" dirty="0" err="1" smtClean="0"/>
              <a:t>Phương</a:t>
            </a:r>
            <a:r>
              <a:rPr lang="en-US" b="1" dirty="0" smtClean="0"/>
              <a:t> </a:t>
            </a:r>
            <a:r>
              <a:rPr lang="en-US" b="1" dirty="0" err="1" smtClean="0"/>
              <a:t>pháp</a:t>
            </a:r>
            <a:r>
              <a:rPr lang="en-US" b="1" dirty="0" smtClean="0"/>
              <a:t> </a:t>
            </a:r>
            <a:r>
              <a:rPr lang="en-US" b="1" dirty="0" err="1" smtClean="0"/>
              <a:t>nghiên</a:t>
            </a:r>
            <a:r>
              <a:rPr lang="en-US" b="1" dirty="0" smtClean="0"/>
              <a:t> </a:t>
            </a:r>
            <a:r>
              <a:rPr lang="en-US" b="1" dirty="0" err="1" smtClean="0"/>
              <a:t>cứu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51816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800" b="1" dirty="0" smtClean="0"/>
              <a:t>3.</a:t>
            </a:r>
            <a:r>
              <a:rPr lang="vi-VN" sz="2800" b="1" dirty="0" smtClean="0"/>
              <a:t>2</a:t>
            </a:r>
            <a:r>
              <a:rPr lang="en-US" sz="2800" b="1" dirty="0" smtClean="0"/>
              <a:t> </a:t>
            </a:r>
            <a:r>
              <a:rPr lang="vi-VN" sz="2800" b="1" dirty="0" smtClean="0"/>
              <a:t>Kỹ thuật phân tích</a:t>
            </a:r>
            <a:r>
              <a:rPr lang="vi-VN" sz="2800" b="1" dirty="0"/>
              <a:t> số liệu</a:t>
            </a:r>
            <a:endParaRPr lang="vi-VN" sz="2800" b="1" dirty="0" smtClean="0"/>
          </a:p>
          <a:p>
            <a:pPr>
              <a:buFont typeface="Wingdings" charset="2"/>
              <a:buChar char="ü"/>
            </a:pPr>
            <a:r>
              <a:rPr lang="en-US" sz="2800" dirty="0" smtClean="0"/>
              <a:t>	</a:t>
            </a:r>
            <a:r>
              <a:rPr lang="en-US" sz="2800" b="1" dirty="0" err="1" smtClean="0"/>
              <a:t>Cuối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cùng</a:t>
            </a:r>
            <a:r>
              <a:rPr lang="en-US" sz="2800" b="1" dirty="0" smtClean="0"/>
              <a:t>, </a:t>
            </a:r>
            <a:r>
              <a:rPr lang="en-US" sz="2800" dirty="0" smtClean="0"/>
              <a:t>PLS-SEM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kỹ</a:t>
            </a:r>
            <a:r>
              <a:rPr lang="en-US" sz="2800" dirty="0" smtClean="0"/>
              <a:t> </a:t>
            </a:r>
            <a:r>
              <a:rPr lang="en-US" sz="2800" dirty="0" err="1" smtClean="0"/>
              <a:t>thuật</a:t>
            </a:r>
            <a:r>
              <a:rPr lang="en-US" sz="2800" dirty="0" smtClean="0"/>
              <a:t> </a:t>
            </a:r>
            <a:r>
              <a:rPr lang="en-US" sz="2800" dirty="0" err="1" smtClean="0"/>
              <a:t>phù</a:t>
            </a:r>
            <a:r>
              <a:rPr lang="en-US" sz="2800" dirty="0" smtClean="0"/>
              <a:t> </a:t>
            </a:r>
            <a:r>
              <a:rPr lang="en-US" sz="2800" dirty="0" err="1" smtClean="0"/>
              <a:t>hợp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nghiên</a:t>
            </a:r>
            <a:r>
              <a:rPr lang="en-US" sz="2800" dirty="0" smtClean="0"/>
              <a:t> </a:t>
            </a:r>
            <a:r>
              <a:rPr lang="en-US" sz="2800" dirty="0" err="1" smtClean="0"/>
              <a:t>cứu</a:t>
            </a:r>
            <a:r>
              <a:rPr lang="en-US" sz="2800" dirty="0" smtClean="0"/>
              <a:t> </a:t>
            </a:r>
            <a:r>
              <a:rPr lang="en-US" sz="2800" dirty="0" err="1" smtClean="0"/>
              <a:t>mang</a:t>
            </a:r>
            <a:r>
              <a:rPr lang="en-US" sz="2800" dirty="0" smtClean="0"/>
              <a:t> </a:t>
            </a:r>
            <a:r>
              <a:rPr lang="en-US" sz="2800" dirty="0" err="1" smtClean="0"/>
              <a:t>tính</a:t>
            </a:r>
            <a:r>
              <a:rPr lang="en-US" sz="2800" dirty="0" smtClean="0"/>
              <a:t> </a:t>
            </a:r>
            <a:r>
              <a:rPr lang="en-US" sz="2800" dirty="0" err="1" smtClean="0"/>
              <a:t>khám</a:t>
            </a:r>
            <a:r>
              <a:rPr lang="en-US" sz="2800" dirty="0" smtClean="0"/>
              <a:t> </a:t>
            </a:r>
            <a:r>
              <a:rPr lang="en-US" sz="2800" dirty="0" err="1" smtClean="0"/>
              <a:t>phá</a:t>
            </a:r>
            <a:r>
              <a:rPr lang="en-US" sz="2800" dirty="0" smtClean="0"/>
              <a:t>.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vi-VN" sz="2800" dirty="0" smtClean="0"/>
              <a:t>nghiên cứu </a:t>
            </a:r>
            <a:r>
              <a:rPr lang="en-US" sz="2800" dirty="0" err="1" smtClean="0"/>
              <a:t>này</a:t>
            </a:r>
            <a:r>
              <a:rPr lang="en-US" sz="2800" dirty="0" smtClean="0"/>
              <a:t>, </a:t>
            </a:r>
            <a:r>
              <a:rPr lang="en-US" sz="2800" dirty="0" err="1" smtClean="0"/>
              <a:t>ngoài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đích</a:t>
            </a:r>
            <a:r>
              <a:rPr lang="en-US" sz="2800" dirty="0" smtClean="0"/>
              <a:t> </a:t>
            </a:r>
            <a:r>
              <a:rPr lang="en-US" sz="2800" dirty="0" err="1" smtClean="0"/>
              <a:t>kiểm</a:t>
            </a:r>
            <a:r>
              <a:rPr lang="en-US" sz="2800" dirty="0" smtClean="0"/>
              <a:t> </a:t>
            </a:r>
            <a:r>
              <a:rPr lang="en-US" sz="2800" dirty="0" err="1" smtClean="0"/>
              <a:t>định</a:t>
            </a:r>
            <a:r>
              <a:rPr lang="en-US" sz="2800" dirty="0" smtClean="0"/>
              <a:t> </a:t>
            </a:r>
            <a:r>
              <a:rPr lang="en-US" sz="2800" dirty="0" err="1" smtClean="0"/>
              <a:t>lý</a:t>
            </a:r>
            <a:r>
              <a:rPr lang="en-US" sz="2800" dirty="0" smtClean="0"/>
              <a:t> </a:t>
            </a:r>
            <a:r>
              <a:rPr lang="en-US" sz="2800" dirty="0" err="1" smtClean="0"/>
              <a:t>thuyết</a:t>
            </a:r>
            <a:r>
              <a:rPr lang="en-US" sz="2800" dirty="0" smtClean="0"/>
              <a:t> </a:t>
            </a:r>
            <a:r>
              <a:rPr lang="en-US" sz="2800" dirty="0" err="1" smtClean="0"/>
              <a:t>thì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hiểu</a:t>
            </a:r>
            <a:r>
              <a:rPr lang="en-US" sz="2800" dirty="0" smtClean="0"/>
              <a:t> </a:t>
            </a:r>
            <a:r>
              <a:rPr lang="en-US" sz="2800" dirty="0" err="1" smtClean="0"/>
              <a:t>xem</a:t>
            </a:r>
            <a:r>
              <a:rPr lang="en-US" sz="2800" dirty="0" smtClean="0"/>
              <a:t> </a:t>
            </a:r>
            <a:r>
              <a:rPr lang="en-US" sz="2800" dirty="0" err="1" smtClean="0"/>
              <a:t>loại</a:t>
            </a:r>
            <a:r>
              <a:rPr lang="en-US" sz="2800" dirty="0" smtClean="0"/>
              <a:t> </a:t>
            </a:r>
            <a:r>
              <a:rPr lang="en-US" sz="2800" dirty="0" err="1" smtClean="0"/>
              <a:t>vốn</a:t>
            </a:r>
            <a:r>
              <a:rPr lang="en-US" sz="2800" dirty="0" smtClean="0"/>
              <a:t> </a:t>
            </a:r>
            <a:r>
              <a:rPr lang="en-US" sz="2800" dirty="0" err="1" smtClean="0"/>
              <a:t>xã</a:t>
            </a:r>
            <a:r>
              <a:rPr lang="en-US" sz="2800" dirty="0" smtClean="0"/>
              <a:t> </a:t>
            </a:r>
            <a:r>
              <a:rPr lang="en-US" sz="2800" dirty="0" err="1" smtClean="0"/>
              <a:t>hội</a:t>
            </a:r>
            <a:r>
              <a:rPr lang="en-US" sz="2800" dirty="0" smtClean="0"/>
              <a:t> </a:t>
            </a:r>
            <a:r>
              <a:rPr lang="en-US" sz="2800" dirty="0" err="1" smtClean="0"/>
              <a:t>nào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ảnh</a:t>
            </a:r>
            <a:r>
              <a:rPr lang="en-US" sz="2800" dirty="0" smtClean="0"/>
              <a:t> </a:t>
            </a:r>
            <a:r>
              <a:rPr lang="en-US" sz="2800" dirty="0" err="1" smtClean="0"/>
              <a:t>hưởng</a:t>
            </a:r>
            <a:r>
              <a:rPr lang="en-US" sz="2800" dirty="0" smtClean="0"/>
              <a:t> </a:t>
            </a:r>
            <a:r>
              <a:rPr lang="en-US" sz="2800" dirty="0" err="1" smtClean="0"/>
              <a:t>tốt</a:t>
            </a:r>
            <a:r>
              <a:rPr lang="en-US" sz="2800" dirty="0" smtClean="0"/>
              <a:t> </a:t>
            </a:r>
            <a:r>
              <a:rPr lang="en-US" sz="2800" dirty="0" err="1" smtClean="0"/>
              <a:t>hơn</a:t>
            </a:r>
            <a:r>
              <a:rPr lang="en-US" sz="2800" dirty="0" smtClean="0"/>
              <a:t> </a:t>
            </a:r>
            <a:r>
              <a:rPr lang="en-US" sz="2800" dirty="0" err="1" smtClean="0"/>
              <a:t>đến</a:t>
            </a:r>
            <a:r>
              <a:rPr lang="en-US" sz="2800" dirty="0" smtClean="0"/>
              <a:t> </a:t>
            </a:r>
            <a:r>
              <a:rPr lang="en-US" sz="2800" dirty="0" err="1" smtClean="0"/>
              <a:t>sức</a:t>
            </a:r>
            <a:r>
              <a:rPr lang="en-US" sz="2800" dirty="0" smtClean="0"/>
              <a:t> </a:t>
            </a:r>
            <a:r>
              <a:rPr lang="en-US" sz="2800" dirty="0" err="1" smtClean="0"/>
              <a:t>khoẻ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cơ</a:t>
            </a:r>
            <a:r>
              <a:rPr lang="en-US" sz="2800" dirty="0" smtClean="0"/>
              <a:t> </a:t>
            </a:r>
            <a:r>
              <a:rPr lang="en-US" sz="2800" dirty="0" err="1" smtClean="0"/>
              <a:t>chế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từng</a:t>
            </a:r>
            <a:r>
              <a:rPr lang="en-US" sz="2800" dirty="0" smtClean="0"/>
              <a:t> </a:t>
            </a:r>
            <a:r>
              <a:rPr lang="en-US" sz="2800" dirty="0" err="1" smtClean="0"/>
              <a:t>loại</a:t>
            </a:r>
            <a:r>
              <a:rPr lang="en-US" sz="2800" dirty="0" smtClean="0"/>
              <a:t> </a:t>
            </a:r>
            <a:r>
              <a:rPr lang="en-US" sz="2800" dirty="0" err="1" smtClean="0"/>
              <a:t>vốn</a:t>
            </a:r>
            <a:r>
              <a:rPr lang="en-US" sz="2800" dirty="0" smtClean="0"/>
              <a:t> </a:t>
            </a:r>
            <a:r>
              <a:rPr lang="en-US" sz="2800" dirty="0" err="1" smtClean="0"/>
              <a:t>xã</a:t>
            </a:r>
            <a:r>
              <a:rPr lang="en-US" sz="2800" dirty="0" smtClean="0"/>
              <a:t> </a:t>
            </a:r>
            <a:r>
              <a:rPr lang="en-US" sz="2800" dirty="0" err="1" smtClean="0"/>
              <a:t>hội</a:t>
            </a:r>
            <a:r>
              <a:rPr lang="en-US" sz="2800" dirty="0" smtClean="0"/>
              <a:t> </a:t>
            </a:r>
            <a:r>
              <a:rPr lang="en-US" sz="2800" dirty="0" err="1" smtClean="0"/>
              <a:t>đến</a:t>
            </a:r>
            <a:r>
              <a:rPr lang="en-US" sz="2800" dirty="0" smtClean="0"/>
              <a:t> </a:t>
            </a:r>
            <a:r>
              <a:rPr lang="en-US" sz="2800" dirty="0" err="1" smtClean="0"/>
              <a:t>sức</a:t>
            </a:r>
            <a:r>
              <a:rPr lang="en-US" sz="2800" dirty="0" smtClean="0"/>
              <a:t> </a:t>
            </a:r>
            <a:r>
              <a:rPr lang="en-US" sz="2800" dirty="0" err="1" smtClean="0"/>
              <a:t>khoẻ</a:t>
            </a:r>
            <a:r>
              <a:rPr lang="en-US" sz="2800" dirty="0" smtClean="0"/>
              <a:t> </a:t>
            </a:r>
            <a:r>
              <a:rPr lang="en-US" sz="2800" dirty="0" err="1" smtClean="0"/>
              <a:t>mang</a:t>
            </a:r>
            <a:r>
              <a:rPr lang="en-US" sz="2800" dirty="0" smtClean="0"/>
              <a:t> </a:t>
            </a:r>
            <a:r>
              <a:rPr lang="en-US" sz="2800" dirty="0" err="1" smtClean="0"/>
              <a:t>tính</a:t>
            </a:r>
            <a:r>
              <a:rPr lang="en-US" sz="2800" dirty="0" smtClean="0"/>
              <a:t> </a:t>
            </a:r>
            <a:r>
              <a:rPr lang="en-US" sz="2800" dirty="0" err="1" smtClean="0"/>
              <a:t>khám</a:t>
            </a:r>
            <a:r>
              <a:rPr lang="en-US" sz="2800" dirty="0" smtClean="0"/>
              <a:t> </a:t>
            </a:r>
            <a:r>
              <a:rPr lang="en-US" sz="2800" dirty="0" err="1" smtClean="0"/>
              <a:t>phá</a:t>
            </a:r>
            <a:r>
              <a:rPr lang="en-US" sz="2800" dirty="0" smtClean="0"/>
              <a:t>.</a:t>
            </a:r>
          </a:p>
          <a:p>
            <a:pPr>
              <a:buFont typeface="Arial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409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4</a:t>
            </a:r>
            <a:r>
              <a:rPr lang="en-US" b="1" dirty="0" smtClean="0"/>
              <a:t>. </a:t>
            </a:r>
            <a:r>
              <a:rPr lang="vi-VN" b="1" dirty="0" smtClean="0"/>
              <a:t>Mô tả dữ liệu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b="1" dirty="0" err="1"/>
              <a:t>Bảng</a:t>
            </a:r>
            <a:r>
              <a:rPr lang="en-US" b="1" dirty="0"/>
              <a:t> </a:t>
            </a:r>
            <a:r>
              <a:rPr lang="vi-VN" b="1" dirty="0" smtClean="0"/>
              <a:t>2</a:t>
            </a:r>
            <a:r>
              <a:rPr lang="en-US" b="1" dirty="0" smtClean="0"/>
              <a:t>: </a:t>
            </a:r>
            <a:r>
              <a:rPr lang="en-US" b="1" dirty="0" err="1"/>
              <a:t>Tóm</a:t>
            </a:r>
            <a:r>
              <a:rPr lang="en-US" b="1" dirty="0"/>
              <a:t> </a:t>
            </a:r>
            <a:r>
              <a:rPr lang="en-US" b="1" dirty="0" err="1"/>
              <a:t>tắt</a:t>
            </a:r>
            <a:r>
              <a:rPr lang="en-US" b="1" dirty="0"/>
              <a:t> </a:t>
            </a:r>
            <a:r>
              <a:rPr lang="en-US" b="1" dirty="0" err="1"/>
              <a:t>đặc</a:t>
            </a:r>
            <a:r>
              <a:rPr lang="en-US" b="1" dirty="0"/>
              <a:t> </a:t>
            </a:r>
            <a:r>
              <a:rPr lang="en-US" b="1" dirty="0" err="1"/>
              <a:t>điểm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mẫu</a:t>
            </a:r>
            <a:r>
              <a:rPr lang="en-US" b="1" dirty="0"/>
              <a:t> </a:t>
            </a:r>
            <a:r>
              <a:rPr lang="en-US" b="1" dirty="0" err="1"/>
              <a:t>nghiên</a:t>
            </a:r>
            <a:r>
              <a:rPr lang="en-US" b="1" dirty="0"/>
              <a:t> </a:t>
            </a:r>
            <a:r>
              <a:rPr lang="en-US" b="1" dirty="0" err="1"/>
              <a:t>cứu</a:t>
            </a:r>
            <a:r>
              <a:rPr lang="en-US" b="1" dirty="0"/>
              <a:t> (N=400)</a:t>
            </a:r>
            <a:endParaRPr lang="en-US" i="1" dirty="0"/>
          </a:p>
          <a:p>
            <a:pPr marL="342900" lvl="1" indent="-342900">
              <a:buNone/>
            </a:pPr>
            <a:endParaRPr lang="vi-VN" b="1" dirty="0" smtClean="0"/>
          </a:p>
          <a:p>
            <a:pPr marL="342900" lvl="1" indent="-34290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563757"/>
              </p:ext>
            </p:extLst>
          </p:nvPr>
        </p:nvGraphicFramePr>
        <p:xfrm>
          <a:off x="1219198" y="2057399"/>
          <a:ext cx="6858001" cy="3962400"/>
        </p:xfrm>
        <a:graphic>
          <a:graphicData uri="http://schemas.openxmlformats.org/drawingml/2006/table">
            <a:tbl>
              <a:tblPr firstRow="1" firstCol="1" bandRow="1"/>
              <a:tblGrid>
                <a:gridCol w="3796513"/>
                <a:gridCol w="1397814"/>
                <a:gridCol w="1663674"/>
              </a:tblGrid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Mô tả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Trung bình/%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Độ lệch chuẩn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Giới tính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Nam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50,2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Nữ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49,8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Nơi xuất cư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Miền Bắc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9,8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Miền Trung và Tây Nguyên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32,3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Miền Nam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57,9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Tuổi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31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8,2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Nhóm tuổi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Dưới 30 tuổi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53,8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Từ 30-40 tuổi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32,2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Trên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 40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tuổi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14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57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/>
              <a:t>4</a:t>
            </a:r>
            <a:r>
              <a:rPr lang="en-US" b="1" dirty="0"/>
              <a:t>. </a:t>
            </a:r>
            <a:r>
              <a:rPr lang="vi-VN" b="1" dirty="0"/>
              <a:t>Mô tả dữ liệu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b="1" dirty="0" err="1"/>
              <a:t>Bảng</a:t>
            </a:r>
            <a:r>
              <a:rPr lang="en-US" b="1" dirty="0"/>
              <a:t> </a:t>
            </a:r>
            <a:r>
              <a:rPr lang="vi-VN" b="1" dirty="0"/>
              <a:t>2</a:t>
            </a:r>
            <a:r>
              <a:rPr lang="en-US" b="1" dirty="0"/>
              <a:t>: </a:t>
            </a:r>
            <a:r>
              <a:rPr lang="en-US" b="1" dirty="0" err="1"/>
              <a:t>Tóm</a:t>
            </a:r>
            <a:r>
              <a:rPr lang="en-US" b="1" dirty="0"/>
              <a:t> </a:t>
            </a:r>
            <a:r>
              <a:rPr lang="en-US" b="1" dirty="0" err="1"/>
              <a:t>tắt</a:t>
            </a:r>
            <a:r>
              <a:rPr lang="en-US" b="1" dirty="0"/>
              <a:t> </a:t>
            </a:r>
            <a:r>
              <a:rPr lang="en-US" b="1" dirty="0" err="1"/>
              <a:t>đặc</a:t>
            </a:r>
            <a:r>
              <a:rPr lang="en-US" b="1" dirty="0"/>
              <a:t> </a:t>
            </a:r>
            <a:r>
              <a:rPr lang="en-US" b="1" dirty="0" err="1"/>
              <a:t>điểm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mẫu</a:t>
            </a:r>
            <a:r>
              <a:rPr lang="en-US" b="1" dirty="0"/>
              <a:t> </a:t>
            </a:r>
            <a:r>
              <a:rPr lang="en-US" b="1" dirty="0" err="1"/>
              <a:t>nghiên</a:t>
            </a:r>
            <a:r>
              <a:rPr lang="en-US" b="1" dirty="0"/>
              <a:t> </a:t>
            </a:r>
            <a:r>
              <a:rPr lang="en-US" b="1" dirty="0" err="1"/>
              <a:t>cứu</a:t>
            </a:r>
            <a:r>
              <a:rPr lang="en-US" b="1" dirty="0"/>
              <a:t> (N=400)</a:t>
            </a:r>
            <a:endParaRPr lang="en-US" i="1" dirty="0"/>
          </a:p>
          <a:p>
            <a:pPr marL="342900" lvl="1" indent="-342900">
              <a:buNone/>
            </a:pPr>
            <a:endParaRPr lang="vi-VN" b="1" dirty="0" smtClean="0"/>
          </a:p>
          <a:p>
            <a:pPr marL="342900" lvl="1" indent="-34290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53134"/>
              </p:ext>
            </p:extLst>
          </p:nvPr>
        </p:nvGraphicFramePr>
        <p:xfrm>
          <a:off x="1648142" y="2164080"/>
          <a:ext cx="6276658" cy="4160520"/>
        </p:xfrm>
        <a:graphic>
          <a:graphicData uri="http://schemas.openxmlformats.org/drawingml/2006/table">
            <a:tbl>
              <a:tblPr firstRow="1" firstCol="1" bandRow="1"/>
              <a:tblGrid>
                <a:gridCol w="3474688"/>
                <a:gridCol w="1279323"/>
                <a:gridCol w="152264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Thời gian di cư đến TP.HCM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8,4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2,4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Số năm đi học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15,68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2,6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Nhóm trình độ học vấn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Hệ phổ thông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10,8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Trung học chuyên nghiệp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7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Cao đẳng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17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Đại học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55,2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Trên đại học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Tình trạng hôn nhân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Chưa lập gia đình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51,7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Đã lập gia đình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47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Goá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Ly hôn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Đính hôn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74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/>
              <a:t>4</a:t>
            </a:r>
            <a:r>
              <a:rPr lang="en-US" b="1" dirty="0"/>
              <a:t>. </a:t>
            </a:r>
            <a:r>
              <a:rPr lang="vi-VN" b="1" dirty="0"/>
              <a:t>Mô tả dữ liệu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b="1" dirty="0" err="1"/>
              <a:t>Bảng</a:t>
            </a:r>
            <a:r>
              <a:rPr lang="en-US" b="1" dirty="0"/>
              <a:t> </a:t>
            </a:r>
            <a:r>
              <a:rPr lang="vi-VN" b="1" dirty="0"/>
              <a:t>2</a:t>
            </a:r>
            <a:r>
              <a:rPr lang="en-US" b="1" dirty="0"/>
              <a:t>: </a:t>
            </a:r>
            <a:r>
              <a:rPr lang="en-US" b="1" dirty="0" err="1"/>
              <a:t>Tóm</a:t>
            </a:r>
            <a:r>
              <a:rPr lang="en-US" b="1" dirty="0"/>
              <a:t> </a:t>
            </a:r>
            <a:r>
              <a:rPr lang="en-US" b="1" dirty="0" err="1"/>
              <a:t>tắt</a:t>
            </a:r>
            <a:r>
              <a:rPr lang="en-US" b="1" dirty="0"/>
              <a:t> </a:t>
            </a:r>
            <a:r>
              <a:rPr lang="en-US" b="1" dirty="0" err="1"/>
              <a:t>đặc</a:t>
            </a:r>
            <a:r>
              <a:rPr lang="en-US" b="1" dirty="0"/>
              <a:t> </a:t>
            </a:r>
            <a:r>
              <a:rPr lang="en-US" b="1" dirty="0" err="1"/>
              <a:t>điểm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mẫu</a:t>
            </a:r>
            <a:r>
              <a:rPr lang="en-US" b="1" dirty="0"/>
              <a:t> </a:t>
            </a:r>
            <a:r>
              <a:rPr lang="en-US" b="1" dirty="0" err="1"/>
              <a:t>nghiên</a:t>
            </a:r>
            <a:r>
              <a:rPr lang="en-US" b="1" dirty="0"/>
              <a:t> </a:t>
            </a:r>
            <a:r>
              <a:rPr lang="en-US" b="1" dirty="0" err="1"/>
              <a:t>cứu</a:t>
            </a:r>
            <a:r>
              <a:rPr lang="en-US" b="1" dirty="0"/>
              <a:t> (N=400)</a:t>
            </a:r>
            <a:endParaRPr lang="en-US" i="1" dirty="0"/>
          </a:p>
          <a:p>
            <a:pPr marL="342900" lvl="1" indent="-342900">
              <a:buNone/>
            </a:pPr>
            <a:endParaRPr lang="vi-VN" b="1" dirty="0" smtClean="0"/>
          </a:p>
          <a:p>
            <a:pPr marL="342900" lvl="1" indent="-34290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573470"/>
              </p:ext>
            </p:extLst>
          </p:nvPr>
        </p:nvGraphicFramePr>
        <p:xfrm>
          <a:off x="1648142" y="2133596"/>
          <a:ext cx="5847715" cy="3733807"/>
        </p:xfrm>
        <a:graphic>
          <a:graphicData uri="http://schemas.openxmlformats.org/drawingml/2006/table">
            <a:tbl>
              <a:tblPr firstRow="1" firstCol="1" bandRow="1"/>
              <a:tblGrid>
                <a:gridCol w="3237230"/>
                <a:gridCol w="1191895"/>
                <a:gridCol w="1418590"/>
              </a:tblGrid>
              <a:tr h="33943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Thu nhập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3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Dưới 1,3 triệu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0,5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3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Từ 1,3 triệu-3 triệu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4,0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3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Trên 3 triệu-5 triệu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20,7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3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Trên 5 triệu-10 triệu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42,1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3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Trên 10 triệu- 18 triệu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20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3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Trên 18 triệu-dưới 32 triệu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6,5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3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Trên 32 triệu – dưới 52 triệu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3,7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3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Trên 52 triệu – dưới 80 triệu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3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Trên 80 triệu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3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Calibri" charset="0"/>
                          <a:cs typeface="Times New Roman" charset="0"/>
                        </a:rPr>
                        <a:t>Không có thu nhập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47825" y="6031468"/>
            <a:ext cx="62769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Nguồn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: </a:t>
            </a:r>
            <a:r>
              <a:rPr kumimoji="0" lang="en-US" alt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tác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giả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khảo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sát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(2016)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90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/>
              <a:t>4</a:t>
            </a:r>
            <a:r>
              <a:rPr lang="en-US" b="1" dirty="0"/>
              <a:t>. </a:t>
            </a:r>
            <a:r>
              <a:rPr lang="vi-VN" b="1" dirty="0"/>
              <a:t>Mô tả dữ liệu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b="1" dirty="0" err="1"/>
              <a:t>Bảng</a:t>
            </a:r>
            <a:r>
              <a:rPr lang="en-US" b="1" dirty="0"/>
              <a:t> </a:t>
            </a:r>
            <a:r>
              <a:rPr lang="vi-VN" b="1" dirty="0" smtClean="0"/>
              <a:t>3</a:t>
            </a:r>
            <a:r>
              <a:rPr lang="en-US" b="1" dirty="0" smtClean="0"/>
              <a:t>: </a:t>
            </a:r>
            <a:r>
              <a:rPr lang="en-US" b="1" dirty="0" err="1"/>
              <a:t>Thống</a:t>
            </a:r>
            <a:r>
              <a:rPr lang="en-US" b="1" dirty="0"/>
              <a:t> </a:t>
            </a:r>
            <a:r>
              <a:rPr lang="en-US" b="1" dirty="0" err="1"/>
              <a:t>kê</a:t>
            </a:r>
            <a:r>
              <a:rPr lang="en-US" b="1" dirty="0"/>
              <a:t> </a:t>
            </a:r>
            <a:r>
              <a:rPr lang="en-US" b="1" dirty="0" err="1"/>
              <a:t>mô</a:t>
            </a:r>
            <a:r>
              <a:rPr lang="en-US" b="1" dirty="0"/>
              <a:t> </a:t>
            </a:r>
            <a:r>
              <a:rPr lang="en-US" b="1" dirty="0" err="1"/>
              <a:t>tả</a:t>
            </a:r>
            <a:r>
              <a:rPr lang="en-US" b="1" dirty="0"/>
              <a:t> </a:t>
            </a:r>
            <a:r>
              <a:rPr lang="en-US" b="1" dirty="0" err="1"/>
              <a:t>về</a:t>
            </a:r>
            <a:r>
              <a:rPr lang="en-US" b="1" dirty="0"/>
              <a:t> </a:t>
            </a:r>
            <a:r>
              <a:rPr lang="en-US" b="1" dirty="0" err="1"/>
              <a:t>thang</a:t>
            </a:r>
            <a:r>
              <a:rPr lang="en-US" b="1" dirty="0"/>
              <a:t> </a:t>
            </a:r>
            <a:r>
              <a:rPr lang="en-US" b="1" dirty="0" err="1"/>
              <a:t>đo</a:t>
            </a:r>
            <a:r>
              <a:rPr lang="en-US" b="1" dirty="0"/>
              <a:t> </a:t>
            </a:r>
            <a:r>
              <a:rPr lang="en-US" b="1" dirty="0" err="1"/>
              <a:t>mạng</a:t>
            </a:r>
            <a:r>
              <a:rPr lang="en-US" b="1" dirty="0"/>
              <a:t> </a:t>
            </a:r>
            <a:r>
              <a:rPr lang="en-US" b="1" dirty="0" err="1"/>
              <a:t>lưới</a:t>
            </a:r>
            <a:r>
              <a:rPr lang="en-US" b="1" dirty="0"/>
              <a:t> </a:t>
            </a:r>
            <a:r>
              <a:rPr lang="en-US" b="1" dirty="0" err="1"/>
              <a:t>gắn</a:t>
            </a:r>
            <a:r>
              <a:rPr lang="en-US" b="1" dirty="0"/>
              <a:t> </a:t>
            </a:r>
            <a:r>
              <a:rPr lang="en-US" b="1" dirty="0" err="1"/>
              <a:t>bó</a:t>
            </a:r>
            <a:r>
              <a:rPr lang="en-US" b="1" dirty="0"/>
              <a:t>, </a:t>
            </a:r>
            <a:r>
              <a:rPr lang="en-US" b="1" dirty="0" err="1"/>
              <a:t>lòng</a:t>
            </a:r>
            <a:r>
              <a:rPr lang="en-US" b="1" dirty="0"/>
              <a:t> tin </a:t>
            </a:r>
            <a:r>
              <a:rPr lang="en-US" b="1" dirty="0" err="1"/>
              <a:t>cụ</a:t>
            </a:r>
            <a:r>
              <a:rPr lang="en-US" b="1" dirty="0"/>
              <a:t> </a:t>
            </a:r>
            <a:r>
              <a:rPr lang="en-US" b="1" dirty="0" err="1"/>
              <a:t>thể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lòng</a:t>
            </a:r>
            <a:r>
              <a:rPr lang="en-US" b="1" dirty="0"/>
              <a:t> tin </a:t>
            </a:r>
            <a:r>
              <a:rPr lang="en-US" b="1" dirty="0" err="1"/>
              <a:t>tổng</a:t>
            </a:r>
            <a:r>
              <a:rPr lang="en-US" b="1" dirty="0"/>
              <a:t> </a:t>
            </a:r>
            <a:r>
              <a:rPr lang="en-US" b="1" dirty="0" err="1"/>
              <a:t>quát</a:t>
            </a:r>
            <a:r>
              <a:rPr lang="en-US" dirty="0"/>
              <a:t> </a:t>
            </a:r>
            <a:r>
              <a:rPr lang="en-US" b="1" dirty="0" smtClean="0"/>
              <a:t>(</a:t>
            </a:r>
            <a:r>
              <a:rPr lang="en-US" b="1" dirty="0"/>
              <a:t>N=400)</a:t>
            </a:r>
            <a:endParaRPr lang="en-US" i="1" dirty="0"/>
          </a:p>
          <a:p>
            <a:pPr marL="342900" lvl="1" indent="-342900">
              <a:buNone/>
            </a:pPr>
            <a:endParaRPr lang="vi-VN" b="1" dirty="0" smtClean="0"/>
          </a:p>
          <a:p>
            <a:pPr marL="342900" lvl="1" indent="-34290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941014"/>
              </p:ext>
            </p:extLst>
          </p:nvPr>
        </p:nvGraphicFramePr>
        <p:xfrm>
          <a:off x="1219200" y="2286003"/>
          <a:ext cx="6705599" cy="4088819"/>
        </p:xfrm>
        <a:graphic>
          <a:graphicData uri="http://schemas.openxmlformats.org/drawingml/2006/table">
            <a:tbl>
              <a:tblPr firstRow="1" firstCol="1" bandRow="1"/>
              <a:tblGrid>
                <a:gridCol w="1395141"/>
                <a:gridCol w="1395141"/>
                <a:gridCol w="1395141"/>
                <a:gridCol w="1395141"/>
                <a:gridCol w="513668"/>
                <a:gridCol w="611367"/>
              </a:tblGrid>
              <a:tr h="873074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N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Minimum</a:t>
                      </a:r>
                      <a:endParaRPr lang="en-US" sz="13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Maximum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Mean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Std. Deviation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393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Bond1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400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3.41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2.703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393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Bond2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400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1.81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2.195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393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Bond3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400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</a:t>
                      </a:r>
                      <a:endParaRPr lang="en-US" sz="13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3.33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2.657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393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Parttrust1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400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6.59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2.314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393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Parttrust2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400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4.44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2.327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393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Parttrust3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400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4.55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2.304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393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Parttrust4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400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5.16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2.197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393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Gentrust1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400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7.21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2.266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393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Gentrust2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400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7.08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2.174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0742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Valid N (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listwise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)</a:t>
                      </a:r>
                      <a:endParaRPr lang="en-US" sz="13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400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47825" y="6477000"/>
            <a:ext cx="5286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Nguồn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: </a:t>
            </a:r>
            <a:r>
              <a:rPr kumimoji="0" lang="en-US" alt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tác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giả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khảo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sát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(2016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18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/>
              <a:t>4</a:t>
            </a:r>
            <a:r>
              <a:rPr lang="en-US" b="1" dirty="0"/>
              <a:t>. </a:t>
            </a:r>
            <a:r>
              <a:rPr lang="vi-VN" b="1" dirty="0"/>
              <a:t>Mô tả dữ liệu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b="1" dirty="0" err="1"/>
              <a:t>Bảng</a:t>
            </a:r>
            <a:r>
              <a:rPr lang="en-US" b="1" dirty="0"/>
              <a:t> </a:t>
            </a:r>
            <a:r>
              <a:rPr lang="vi-VN" b="1" dirty="0" smtClean="0"/>
              <a:t>4</a:t>
            </a:r>
            <a:r>
              <a:rPr lang="en-US" b="1" dirty="0" smtClean="0"/>
              <a:t>:</a:t>
            </a:r>
            <a:r>
              <a:rPr lang="en-US" b="1" dirty="0" err="1"/>
              <a:t>Tóm</a:t>
            </a:r>
            <a:r>
              <a:rPr lang="en-US" b="1" dirty="0"/>
              <a:t> </a:t>
            </a:r>
            <a:r>
              <a:rPr lang="en-US" b="1" dirty="0" err="1"/>
              <a:t>tắt</a:t>
            </a:r>
            <a:r>
              <a:rPr lang="en-US" b="1" dirty="0"/>
              <a:t> </a:t>
            </a:r>
            <a:r>
              <a:rPr lang="en-US" b="1" dirty="0" err="1"/>
              <a:t>thống</a:t>
            </a:r>
            <a:r>
              <a:rPr lang="en-US" b="1" dirty="0"/>
              <a:t> </a:t>
            </a:r>
            <a:r>
              <a:rPr lang="en-US" b="1" dirty="0" err="1"/>
              <a:t>kê</a:t>
            </a:r>
            <a:r>
              <a:rPr lang="en-US" b="1" dirty="0"/>
              <a:t> </a:t>
            </a:r>
            <a:r>
              <a:rPr lang="en-US" b="1" dirty="0" err="1"/>
              <a:t>mô</a:t>
            </a:r>
            <a:r>
              <a:rPr lang="en-US" b="1" dirty="0"/>
              <a:t> </a:t>
            </a:r>
            <a:r>
              <a:rPr lang="en-US" b="1" dirty="0" err="1"/>
              <a:t>tả</a:t>
            </a:r>
            <a:r>
              <a:rPr lang="en-US" b="1" dirty="0"/>
              <a:t> </a:t>
            </a:r>
            <a:r>
              <a:rPr lang="en-US" b="1" dirty="0" err="1"/>
              <a:t>về</a:t>
            </a:r>
            <a:r>
              <a:rPr lang="en-US" b="1" dirty="0"/>
              <a:t> </a:t>
            </a:r>
            <a:r>
              <a:rPr lang="en-US" b="1" dirty="0" err="1"/>
              <a:t>thang</a:t>
            </a:r>
            <a:r>
              <a:rPr lang="en-US" b="1" dirty="0"/>
              <a:t> </a:t>
            </a:r>
            <a:r>
              <a:rPr lang="en-US" b="1" dirty="0" err="1"/>
              <a:t>đo</a:t>
            </a:r>
            <a:r>
              <a:rPr lang="en-US" b="1" dirty="0"/>
              <a:t> </a:t>
            </a:r>
            <a:r>
              <a:rPr lang="en-US" b="1" dirty="0" err="1"/>
              <a:t>mạng</a:t>
            </a:r>
            <a:r>
              <a:rPr lang="en-US" b="1" dirty="0"/>
              <a:t> </a:t>
            </a:r>
            <a:r>
              <a:rPr lang="en-US" b="1" dirty="0" err="1"/>
              <a:t>lưới</a:t>
            </a:r>
            <a:r>
              <a:rPr lang="en-US" b="1" dirty="0"/>
              <a:t> </a:t>
            </a:r>
            <a:r>
              <a:rPr lang="en-US" b="1" dirty="0" err="1"/>
              <a:t>gắn</a:t>
            </a:r>
            <a:r>
              <a:rPr lang="en-US" b="1" dirty="0"/>
              <a:t> </a:t>
            </a:r>
            <a:r>
              <a:rPr lang="en-US" b="1" dirty="0" err="1"/>
              <a:t>bó</a:t>
            </a:r>
            <a:r>
              <a:rPr lang="en-US" b="1" dirty="0"/>
              <a:t> -</a:t>
            </a:r>
            <a:r>
              <a:rPr lang="en-US" b="1" dirty="0" err="1"/>
              <a:t>kết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, </a:t>
            </a:r>
            <a:r>
              <a:rPr lang="en-US" b="1" dirty="0" err="1"/>
              <a:t>mạng</a:t>
            </a:r>
            <a:r>
              <a:rPr lang="en-US" b="1" dirty="0"/>
              <a:t> </a:t>
            </a:r>
            <a:r>
              <a:rPr lang="en-US" b="1" dirty="0" err="1"/>
              <a:t>lưới</a:t>
            </a:r>
            <a:r>
              <a:rPr lang="en-US" b="1" dirty="0"/>
              <a:t> </a:t>
            </a:r>
            <a:r>
              <a:rPr lang="en-US" b="1" dirty="0" err="1"/>
              <a:t>bắc</a:t>
            </a:r>
            <a:r>
              <a:rPr lang="en-US" b="1" dirty="0"/>
              <a:t> </a:t>
            </a:r>
            <a:r>
              <a:rPr lang="en-US" b="1" dirty="0" err="1"/>
              <a:t>cầu</a:t>
            </a:r>
            <a:r>
              <a:rPr lang="en-US" b="1" dirty="0"/>
              <a:t>, </a:t>
            </a:r>
            <a:r>
              <a:rPr lang="en-US" b="1" dirty="0" err="1"/>
              <a:t>mạng</a:t>
            </a:r>
            <a:r>
              <a:rPr lang="en-US" b="1" dirty="0"/>
              <a:t> </a:t>
            </a:r>
            <a:r>
              <a:rPr lang="en-US" b="1" dirty="0" err="1"/>
              <a:t>lưới</a:t>
            </a:r>
            <a:r>
              <a:rPr lang="en-US" b="1" dirty="0"/>
              <a:t> </a:t>
            </a:r>
            <a:r>
              <a:rPr lang="en-US" b="1" dirty="0" err="1"/>
              <a:t>bắc</a:t>
            </a:r>
            <a:r>
              <a:rPr lang="en-US" b="1" dirty="0"/>
              <a:t> </a:t>
            </a:r>
            <a:r>
              <a:rPr lang="en-US" b="1" dirty="0" err="1"/>
              <a:t>cầu-kết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i="1" dirty="0"/>
          </a:p>
          <a:p>
            <a:pPr marL="342900" lvl="1" indent="-342900">
              <a:buNone/>
            </a:pPr>
            <a:endParaRPr lang="en-US" b="1" dirty="0" smtClean="0"/>
          </a:p>
          <a:p>
            <a:pPr marL="342900" lvl="1" indent="-342900">
              <a:buNone/>
            </a:pPr>
            <a:endParaRPr lang="en-US" b="1" dirty="0" smtClean="0"/>
          </a:p>
          <a:p>
            <a:pPr marL="342900" lvl="1" indent="-34290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47825" y="6477000"/>
            <a:ext cx="5286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Nguồn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: </a:t>
            </a:r>
            <a:r>
              <a:rPr kumimoji="0" lang="en-US" alt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tác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giả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khảo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sát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(2016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09513"/>
              </p:ext>
            </p:extLst>
          </p:nvPr>
        </p:nvGraphicFramePr>
        <p:xfrm>
          <a:off x="457200" y="2743200"/>
          <a:ext cx="8382000" cy="3566160"/>
        </p:xfrm>
        <a:graphic>
          <a:graphicData uri="http://schemas.openxmlformats.org/drawingml/2006/table">
            <a:tbl>
              <a:tblPr firstRow="1" firstCol="1" bandRow="1"/>
              <a:tblGrid>
                <a:gridCol w="6062447"/>
                <a:gridCol w="1059836"/>
                <a:gridCol w="1259717"/>
              </a:tblGrid>
              <a:tr h="2734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Mô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tả</a:t>
                      </a:r>
                      <a:endParaRPr lang="en-US" sz="13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Tần suất (N)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Phần trăm (%)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4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Mạng lưới gắn bó -kết nối (bolink)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4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Bolink1: Có tôn giáo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163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40,8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4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Bolink2: Có vai trò chủ động trong tổ chức tôn giáo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82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20,5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4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Bolink3: Có ít nhất 1 lần sinh hoạt tôn giáo trong 1 năm qua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143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35,8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4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Bolink4: Nhận được sự giúp đỡ từ tôn giáo trong 1 năm qua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153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38,3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4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Bolink5: Cung cấp sự giúp đỡ cho tôn giáo trong 1 năm qua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140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35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4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Mạng lưới bắc cầu (brid)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4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-Brid1: Tham gia mạng lưới cộng đồng và mạng lưới tổ chức xã hội khác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152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38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4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-Brid2: Có vai trò chủ động trong mạng lưới cộng đồng và mạng lưới tổ chức xã hội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94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23,5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68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-Brid3: Sinh hoạt mạng lưới cộng đồng và mạng lưới tổ chức xã hội khác trong 1 năm qua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142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35,5</a:t>
                      </a:r>
                      <a:endParaRPr lang="en-US" sz="13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79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/>
              <a:t>4</a:t>
            </a:r>
            <a:r>
              <a:rPr lang="en-US" b="1" dirty="0"/>
              <a:t>. </a:t>
            </a:r>
            <a:r>
              <a:rPr lang="vi-VN" b="1" dirty="0"/>
              <a:t>Mô tả dữ liệu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78363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b="1" dirty="0" err="1"/>
              <a:t>Bảng</a:t>
            </a:r>
            <a:r>
              <a:rPr lang="en-US" b="1" dirty="0"/>
              <a:t> </a:t>
            </a:r>
            <a:r>
              <a:rPr lang="vi-VN" b="1" dirty="0" smtClean="0"/>
              <a:t>4</a:t>
            </a:r>
            <a:r>
              <a:rPr lang="en-US" b="1" dirty="0" smtClean="0"/>
              <a:t>:</a:t>
            </a:r>
            <a:r>
              <a:rPr lang="en-US" b="1" dirty="0" err="1"/>
              <a:t>Tóm</a:t>
            </a:r>
            <a:r>
              <a:rPr lang="en-US" b="1" dirty="0"/>
              <a:t> </a:t>
            </a:r>
            <a:r>
              <a:rPr lang="en-US" b="1" dirty="0" err="1"/>
              <a:t>tắt</a:t>
            </a:r>
            <a:r>
              <a:rPr lang="en-US" b="1" dirty="0"/>
              <a:t> </a:t>
            </a:r>
            <a:r>
              <a:rPr lang="en-US" b="1" dirty="0" err="1"/>
              <a:t>thống</a:t>
            </a:r>
            <a:r>
              <a:rPr lang="en-US" b="1" dirty="0"/>
              <a:t> </a:t>
            </a:r>
            <a:r>
              <a:rPr lang="en-US" b="1" dirty="0" err="1"/>
              <a:t>kê</a:t>
            </a:r>
            <a:r>
              <a:rPr lang="en-US" b="1" dirty="0"/>
              <a:t> </a:t>
            </a:r>
            <a:r>
              <a:rPr lang="en-US" b="1" dirty="0" err="1"/>
              <a:t>mô</a:t>
            </a:r>
            <a:r>
              <a:rPr lang="en-US" b="1" dirty="0"/>
              <a:t> </a:t>
            </a:r>
            <a:r>
              <a:rPr lang="en-US" b="1" dirty="0" err="1"/>
              <a:t>tả</a:t>
            </a:r>
            <a:r>
              <a:rPr lang="en-US" b="1" dirty="0"/>
              <a:t> </a:t>
            </a:r>
            <a:r>
              <a:rPr lang="en-US" b="1" dirty="0" err="1"/>
              <a:t>về</a:t>
            </a:r>
            <a:r>
              <a:rPr lang="en-US" b="1" dirty="0"/>
              <a:t> </a:t>
            </a:r>
            <a:r>
              <a:rPr lang="en-US" b="1" dirty="0" err="1"/>
              <a:t>thang</a:t>
            </a:r>
            <a:r>
              <a:rPr lang="en-US" b="1" dirty="0"/>
              <a:t> </a:t>
            </a:r>
            <a:r>
              <a:rPr lang="en-US" b="1" dirty="0" err="1"/>
              <a:t>đo</a:t>
            </a:r>
            <a:r>
              <a:rPr lang="en-US" b="1" dirty="0"/>
              <a:t> </a:t>
            </a:r>
            <a:r>
              <a:rPr lang="en-US" b="1" dirty="0" err="1"/>
              <a:t>mạng</a:t>
            </a:r>
            <a:r>
              <a:rPr lang="en-US" b="1" dirty="0"/>
              <a:t> </a:t>
            </a:r>
            <a:r>
              <a:rPr lang="en-US" b="1" dirty="0" err="1"/>
              <a:t>lưới</a:t>
            </a:r>
            <a:r>
              <a:rPr lang="en-US" b="1" dirty="0"/>
              <a:t> </a:t>
            </a:r>
            <a:r>
              <a:rPr lang="en-US" b="1" dirty="0" err="1"/>
              <a:t>gắn</a:t>
            </a:r>
            <a:r>
              <a:rPr lang="en-US" b="1" dirty="0"/>
              <a:t> </a:t>
            </a:r>
            <a:r>
              <a:rPr lang="en-US" b="1" dirty="0" err="1"/>
              <a:t>bó</a:t>
            </a:r>
            <a:r>
              <a:rPr lang="en-US" b="1" dirty="0"/>
              <a:t> -</a:t>
            </a:r>
            <a:r>
              <a:rPr lang="en-US" b="1" dirty="0" err="1"/>
              <a:t>kết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, </a:t>
            </a:r>
            <a:r>
              <a:rPr lang="en-US" b="1" dirty="0" err="1"/>
              <a:t>mạng</a:t>
            </a:r>
            <a:r>
              <a:rPr lang="en-US" b="1" dirty="0"/>
              <a:t> </a:t>
            </a:r>
            <a:r>
              <a:rPr lang="en-US" b="1" dirty="0" err="1"/>
              <a:t>lưới</a:t>
            </a:r>
            <a:r>
              <a:rPr lang="en-US" b="1" dirty="0"/>
              <a:t> </a:t>
            </a:r>
            <a:r>
              <a:rPr lang="en-US" b="1" dirty="0" err="1"/>
              <a:t>bắc</a:t>
            </a:r>
            <a:r>
              <a:rPr lang="en-US" b="1" dirty="0"/>
              <a:t> </a:t>
            </a:r>
            <a:r>
              <a:rPr lang="en-US" b="1" dirty="0" err="1"/>
              <a:t>cầu</a:t>
            </a:r>
            <a:r>
              <a:rPr lang="en-US" b="1" dirty="0"/>
              <a:t>, </a:t>
            </a:r>
            <a:r>
              <a:rPr lang="en-US" b="1" dirty="0" err="1"/>
              <a:t>mạng</a:t>
            </a:r>
            <a:r>
              <a:rPr lang="en-US" b="1" dirty="0"/>
              <a:t> </a:t>
            </a:r>
            <a:r>
              <a:rPr lang="en-US" b="1" dirty="0" err="1"/>
              <a:t>lưới</a:t>
            </a:r>
            <a:r>
              <a:rPr lang="en-US" b="1" dirty="0"/>
              <a:t> </a:t>
            </a:r>
            <a:r>
              <a:rPr lang="en-US" b="1" dirty="0" err="1"/>
              <a:t>bắc</a:t>
            </a:r>
            <a:r>
              <a:rPr lang="en-US" b="1" dirty="0"/>
              <a:t> </a:t>
            </a:r>
            <a:r>
              <a:rPr lang="en-US" b="1" dirty="0" err="1"/>
              <a:t>cầu-kết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i="1" dirty="0"/>
          </a:p>
          <a:p>
            <a:pPr marL="342900" lvl="1" indent="-342900">
              <a:buNone/>
            </a:pPr>
            <a:endParaRPr lang="en-US" b="1" dirty="0" smtClean="0"/>
          </a:p>
          <a:p>
            <a:pPr marL="342900" lvl="1" indent="-342900">
              <a:buNone/>
            </a:pPr>
            <a:endParaRPr lang="en-US" b="1" dirty="0" smtClean="0"/>
          </a:p>
          <a:p>
            <a:pPr marL="342900" lvl="1" indent="-34290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47825" y="6477000"/>
            <a:ext cx="5286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Nguồn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: </a:t>
            </a:r>
            <a:r>
              <a:rPr kumimoji="0" lang="en-US" alt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tác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giả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khảo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sát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(2016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572383"/>
              </p:ext>
            </p:extLst>
          </p:nvPr>
        </p:nvGraphicFramePr>
        <p:xfrm>
          <a:off x="304800" y="2514600"/>
          <a:ext cx="8534400" cy="3737082"/>
        </p:xfrm>
        <a:graphic>
          <a:graphicData uri="http://schemas.openxmlformats.org/drawingml/2006/table">
            <a:tbl>
              <a:tblPr firstRow="1" firstCol="1" bandRow="1"/>
              <a:tblGrid>
                <a:gridCol w="6172674"/>
                <a:gridCol w="1079105"/>
                <a:gridCol w="1282621"/>
              </a:tblGrid>
              <a:tr h="5876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-Brid4: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Nhận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được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sự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giúp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đỡ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từ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mạng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lưới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cộng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đồng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và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mạng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lưới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tổ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chức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xã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hội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khác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trong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1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năm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qua</a:t>
                      </a:r>
                      <a:endParaRPr lang="en-US" sz="13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144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36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76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-Brid5: Cung cấp sự giúp đỡ cho mạng lưới cộng đồng và mạng lưới tổ chức xã hội khác trong 1 năm qua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143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35,8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8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Mạng lưới bắc cầu-kết nối (Bridlink)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8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-Bridlink1: Tham gia mạng lưới xã hội chính thức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196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49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4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-Bridlink2: Có vai trò chủ động trong mạng lưới xã hội chính thức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73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18,3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4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-Bridlink3: Sinh hoạt mạng lưới xã hội chính thức trong 1 năm qua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156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39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65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-Bridlink4: Nhận được sự giúp đỡ từ mạng lưới xã hội chính thức trong 1 năm qua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173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43,3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65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-Bridlink5: Cung cấp sự giúp đỡ cho mạng lưới xã hội chính thức trong 1 năm qua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170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42,5</a:t>
                      </a:r>
                      <a:endParaRPr lang="en-US" sz="13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23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4572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1. </a:t>
            </a:r>
            <a:r>
              <a:rPr lang="en-US" b="1" dirty="0" err="1" smtClean="0"/>
              <a:t>Giới</a:t>
            </a:r>
            <a:r>
              <a:rPr lang="en-US" b="1" dirty="0" smtClean="0"/>
              <a:t> </a:t>
            </a:r>
            <a:r>
              <a:rPr lang="en-US" b="1" dirty="0" err="1" smtClean="0"/>
              <a:t>thiệu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Wingdings" pitchFamily="2" charset="2"/>
              <a:buChar char="ü"/>
            </a:pPr>
            <a:r>
              <a:rPr lang="en-US" b="1" dirty="0" err="1" smtClean="0"/>
              <a:t>Vốn</a:t>
            </a:r>
            <a:r>
              <a:rPr lang="en-US" b="1" dirty="0" smtClean="0"/>
              <a:t> </a:t>
            </a:r>
            <a:r>
              <a:rPr lang="en-US" b="1" dirty="0" err="1" smtClean="0"/>
              <a:t>xã</a:t>
            </a:r>
            <a:r>
              <a:rPr lang="en-US" b="1" dirty="0" smtClean="0"/>
              <a:t> </a:t>
            </a:r>
            <a:r>
              <a:rPr lang="en-US" b="1" dirty="0" err="1" smtClean="0"/>
              <a:t>hội</a:t>
            </a:r>
            <a:r>
              <a:rPr lang="en-US" b="1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xem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nguồn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vi-VN" dirty="0" smtClean="0"/>
              <a:t>cho sự phát triển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(Coleman, 1988; </a:t>
            </a:r>
            <a:r>
              <a:rPr lang="en-US" dirty="0" smtClean="0"/>
              <a:t>Putnam &amp; </a:t>
            </a:r>
            <a:r>
              <a:rPr lang="vi-VN" dirty="0" smtClean="0"/>
              <a:t>cộng sự</a:t>
            </a:r>
            <a:r>
              <a:rPr lang="en-US" dirty="0" smtClean="0"/>
              <a:t>,1993)</a:t>
            </a:r>
            <a:endParaRPr lang="en-US" dirty="0" smtClean="0"/>
          </a:p>
          <a:p>
            <a:pPr marL="514350" indent="-514350">
              <a:buFont typeface="Wingdings" pitchFamily="2" charset="2"/>
              <a:buChar char="ü"/>
            </a:pPr>
            <a:r>
              <a:rPr lang="en-US" b="1" dirty="0" err="1" smtClean="0"/>
              <a:t>Vốn</a:t>
            </a:r>
            <a:r>
              <a:rPr lang="en-US" b="1" dirty="0" smtClean="0"/>
              <a:t> </a:t>
            </a:r>
            <a:r>
              <a:rPr lang="en-US" b="1" dirty="0" err="1" smtClean="0"/>
              <a:t>xã</a:t>
            </a:r>
            <a:r>
              <a:rPr lang="en-US" b="1" dirty="0" smtClean="0"/>
              <a:t> </a:t>
            </a:r>
            <a:r>
              <a:rPr lang="en-US" b="1" dirty="0" err="1" smtClean="0"/>
              <a:t>hội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vi-VN" dirty="0" smtClean="0"/>
              <a:t>đặc biệt hữu ích đối với người nghèo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(</a:t>
            </a:r>
            <a:r>
              <a:rPr lang="en-US" dirty="0" err="1"/>
              <a:t>Grootaert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vi-VN" dirty="0" smtClean="0"/>
              <a:t>cộng sự</a:t>
            </a:r>
            <a:r>
              <a:rPr lang="en-US" dirty="0" smtClean="0"/>
              <a:t>,2004 </a:t>
            </a:r>
            <a:r>
              <a:rPr lang="en-US" dirty="0" smtClean="0"/>
              <a:t>)</a:t>
            </a:r>
            <a:endParaRPr lang="en-US" dirty="0" smtClean="0"/>
          </a:p>
          <a:p>
            <a:pPr marL="514350" indent="-514350">
              <a:buFont typeface="Wingdings" pitchFamily="2" charset="2"/>
              <a:buChar char="ü"/>
            </a:pPr>
            <a:r>
              <a:rPr lang="en-US" b="1" dirty="0" err="1" smtClean="0"/>
              <a:t>Vốn</a:t>
            </a:r>
            <a:r>
              <a:rPr lang="en-US" b="1" dirty="0" smtClean="0"/>
              <a:t> </a:t>
            </a:r>
            <a:r>
              <a:rPr lang="en-US" b="1" dirty="0" err="1" smtClean="0"/>
              <a:t>xã</a:t>
            </a:r>
            <a:r>
              <a:rPr lang="en-US" b="1" dirty="0" smtClean="0"/>
              <a:t> </a:t>
            </a:r>
            <a:r>
              <a:rPr lang="en-US" b="1" dirty="0" err="1" smtClean="0"/>
              <a:t>hội</a:t>
            </a:r>
            <a:r>
              <a:rPr lang="en-US" b="1" dirty="0" smtClean="0"/>
              <a:t> </a:t>
            </a:r>
            <a:r>
              <a:rPr lang="vi-VN" dirty="0" smtClean="0"/>
              <a:t>là nguồn lực quan trọng cho việc cải thiện sức khoẻ</a:t>
            </a:r>
            <a:r>
              <a:rPr lang="en-US" b="1" dirty="0"/>
              <a:t> </a:t>
            </a:r>
            <a:r>
              <a:rPr lang="en-US" dirty="0" smtClean="0"/>
              <a:t>(</a:t>
            </a:r>
            <a:r>
              <a:rPr lang="vi-VN" dirty="0" smtClean="0"/>
              <a:t>Putnam,2000</a:t>
            </a:r>
            <a:r>
              <a:rPr lang="en-US" dirty="0" smtClean="0"/>
              <a:t>)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vi-VN" b="1" dirty="0" smtClean="0"/>
              <a:t>Các nghiên cứu trước </a:t>
            </a:r>
            <a:r>
              <a:rPr lang="vi-VN" dirty="0" smtClean="0"/>
              <a:t>chỉ xem xét một hoặc một vài khía cạnh của vốn xã hội và sức khoẻ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vi-VN" b="1" dirty="0" smtClean="0"/>
              <a:t>Vai trò gián tiếp </a:t>
            </a:r>
            <a:r>
              <a:rPr lang="vi-VN" dirty="0" smtClean="0"/>
              <a:t>của vốn xã hội đối với sức khoẻ chưa được quan tâm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5</a:t>
            </a:r>
            <a:r>
              <a:rPr lang="en-US" b="1" dirty="0" smtClean="0"/>
              <a:t>. </a:t>
            </a:r>
            <a:r>
              <a:rPr lang="en-US" b="1" dirty="0" err="1" smtClean="0"/>
              <a:t>Kết</a:t>
            </a:r>
            <a:r>
              <a:rPr lang="en-US" b="1" dirty="0" smtClean="0"/>
              <a:t> </a:t>
            </a:r>
            <a:r>
              <a:rPr lang="en-US" b="1" dirty="0" err="1" smtClean="0"/>
              <a:t>quả</a:t>
            </a:r>
            <a:r>
              <a:rPr lang="en-US" b="1" dirty="0" smtClean="0"/>
              <a:t> </a:t>
            </a:r>
            <a:r>
              <a:rPr lang="vi-VN" b="1" dirty="0" smtClean="0"/>
              <a:t>và thảo luận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vi-VN" sz="2000" dirty="0" smtClean="0"/>
              <a:t>5</a:t>
            </a:r>
            <a:r>
              <a:rPr lang="en-US" sz="2000" dirty="0" smtClean="0"/>
              <a:t>.1 </a:t>
            </a:r>
            <a:r>
              <a:rPr lang="vi-VN" sz="2000" b="1" dirty="0" smtClean="0"/>
              <a:t>Mô </a:t>
            </a:r>
            <a:r>
              <a:rPr lang="vi-VN" sz="2000" b="1" dirty="0" smtClean="0"/>
              <a:t>hình đo lường</a:t>
            </a:r>
          </a:p>
          <a:p>
            <a:pPr marL="342900" lvl="1" indent="-342900">
              <a:buNone/>
            </a:pPr>
            <a:endParaRPr lang="en-US" sz="3600" dirty="0" smtClean="0"/>
          </a:p>
          <a:p>
            <a:pPr marL="342900" lvl="1" indent="-34290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355559"/>
              </p:ext>
            </p:extLst>
          </p:nvPr>
        </p:nvGraphicFramePr>
        <p:xfrm>
          <a:off x="838200" y="1828800"/>
          <a:ext cx="7467599" cy="4526139"/>
        </p:xfrm>
        <a:graphic>
          <a:graphicData uri="http://schemas.openxmlformats.org/drawingml/2006/table">
            <a:tbl>
              <a:tblPr firstRow="1" firstCol="1" bandRow="1"/>
              <a:tblGrid>
                <a:gridCol w="843457"/>
                <a:gridCol w="793641"/>
                <a:gridCol w="529550"/>
                <a:gridCol w="843457"/>
                <a:gridCol w="1157366"/>
                <a:gridCol w="843457"/>
                <a:gridCol w="843457"/>
                <a:gridCol w="843457"/>
                <a:gridCol w="769757"/>
              </a:tblGrid>
              <a:tr h="251442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Mã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Thang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đo</a:t>
                      </a:r>
                      <a:endParaRPr lang="en-US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Biến tiềm ẩn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Hệ số tải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Độ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ổn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định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của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thang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đo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 (Communality)</a:t>
                      </a:r>
                      <a:endParaRPr lang="en-US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Độ ổn định của biến tiềm ẩn (CR- DG.rho)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AVE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Mức ý nghĩa 5%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72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Perc.025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Perc.975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Bolink1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Mạng lưới gắn bó -kết nối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0,94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0,89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0,95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0,81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0,92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0,97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Bolink2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0,75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0,57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0,58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0,80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Bolink3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0,93 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0,86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0,90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0,96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Bolink4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0,94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0,89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0,92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0,97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543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Bolink5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0,91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0,83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0,88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0,95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Brid1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Mạng lưới bắc cầu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0,97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0,94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0,96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0,86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0,96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0,98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Brid2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0,81</a:t>
                      </a:r>
                      <a:endParaRPr lang="en-US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0,66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0,74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0,85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Brid3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0,95 </a:t>
                      </a:r>
                      <a:endParaRPr lang="en-US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0,91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0,93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0,97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Brid4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0,96</a:t>
                      </a:r>
                      <a:endParaRPr lang="en-US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0,92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0,94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0,97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Brid5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0,93</a:t>
                      </a:r>
                      <a:endParaRPr lang="en-US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0,87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0,90</a:t>
                      </a:r>
                      <a:endParaRPr lang="en-US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0,96</a:t>
                      </a:r>
                      <a:endParaRPr lang="en-US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5" marR="58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5</a:t>
            </a:r>
            <a:r>
              <a:rPr lang="en-US" b="1" dirty="0" smtClean="0"/>
              <a:t>. </a:t>
            </a:r>
            <a:r>
              <a:rPr lang="en-US" b="1" dirty="0" err="1" smtClean="0"/>
              <a:t>Kết</a:t>
            </a:r>
            <a:r>
              <a:rPr lang="en-US" b="1" dirty="0" smtClean="0"/>
              <a:t> </a:t>
            </a:r>
            <a:r>
              <a:rPr lang="en-US" b="1" dirty="0" err="1" smtClean="0"/>
              <a:t>quả</a:t>
            </a:r>
            <a:r>
              <a:rPr lang="en-US" b="1" dirty="0" smtClean="0"/>
              <a:t> </a:t>
            </a:r>
            <a:r>
              <a:rPr lang="vi-VN" b="1" dirty="0" smtClean="0"/>
              <a:t>và thảo luận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vi-VN" sz="2000" dirty="0" smtClean="0"/>
              <a:t>5</a:t>
            </a:r>
            <a:r>
              <a:rPr lang="en-US" sz="2000" dirty="0" smtClean="0"/>
              <a:t>.1 </a:t>
            </a:r>
            <a:r>
              <a:rPr lang="vi-VN" sz="2000" b="1" dirty="0" smtClean="0"/>
              <a:t>Mô </a:t>
            </a:r>
            <a:r>
              <a:rPr lang="vi-VN" sz="2000" b="1" dirty="0" smtClean="0"/>
              <a:t>hình đo lường</a:t>
            </a:r>
          </a:p>
          <a:p>
            <a:pPr marL="342900" lvl="1" indent="-342900">
              <a:buNone/>
            </a:pPr>
            <a:endParaRPr lang="en-US" sz="3600" dirty="0" smtClean="0"/>
          </a:p>
          <a:p>
            <a:pPr marL="342900" lvl="1" indent="-34290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557845"/>
              </p:ext>
            </p:extLst>
          </p:nvPr>
        </p:nvGraphicFramePr>
        <p:xfrm>
          <a:off x="609599" y="2057400"/>
          <a:ext cx="8077200" cy="3995679"/>
        </p:xfrm>
        <a:graphic>
          <a:graphicData uri="http://schemas.openxmlformats.org/drawingml/2006/table">
            <a:tbl>
              <a:tblPr firstRow="1" firstCol="1" bandRow="1"/>
              <a:tblGrid>
                <a:gridCol w="422667"/>
                <a:gridCol w="917093"/>
                <a:gridCol w="611921"/>
                <a:gridCol w="974658"/>
                <a:gridCol w="1337394"/>
                <a:gridCol w="974658"/>
                <a:gridCol w="974658"/>
                <a:gridCol w="974658"/>
                <a:gridCol w="889493"/>
              </a:tblGrid>
              <a:tr h="5277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Bridlink1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Mạng lưới bắc cầu-kết nối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0,91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0,94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0,76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0,89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0,94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7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Bridlink2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0,39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0,51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0,69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7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Bridlink3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0,92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0,85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0,88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0,94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7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Bridlink4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0,93</a:t>
                      </a:r>
                      <a:endParaRPr lang="en-US" sz="13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0,87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0,91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0,96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7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Bridlink5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0,91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0,84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0,89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0,95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2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Bond1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Mạng lưới gắn bó 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0,82   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0,68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0,85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0,66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0,75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0,88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8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Bond2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0,84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0,71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0,89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3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Bond3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0,77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0,66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0,85</a:t>
                      </a:r>
                      <a:endParaRPr lang="en-US" sz="13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38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5</a:t>
            </a:r>
            <a:r>
              <a:rPr lang="en-US" b="1" dirty="0" smtClean="0"/>
              <a:t>. </a:t>
            </a:r>
            <a:r>
              <a:rPr lang="en-US" b="1" dirty="0" err="1" smtClean="0"/>
              <a:t>Kết</a:t>
            </a:r>
            <a:r>
              <a:rPr lang="en-US" b="1" dirty="0" smtClean="0"/>
              <a:t> </a:t>
            </a:r>
            <a:r>
              <a:rPr lang="en-US" b="1" dirty="0" err="1" smtClean="0"/>
              <a:t>quả</a:t>
            </a:r>
            <a:r>
              <a:rPr lang="en-US" b="1" dirty="0" smtClean="0"/>
              <a:t> </a:t>
            </a:r>
            <a:r>
              <a:rPr lang="vi-VN" b="1" dirty="0" smtClean="0"/>
              <a:t>và thảo luận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vi-VN" sz="2000" dirty="0" smtClean="0"/>
              <a:t>5</a:t>
            </a:r>
            <a:r>
              <a:rPr lang="en-US" sz="2000" dirty="0" smtClean="0"/>
              <a:t>.1 </a:t>
            </a:r>
            <a:r>
              <a:rPr lang="vi-VN" sz="2000" b="1" dirty="0" smtClean="0"/>
              <a:t>Mô </a:t>
            </a:r>
            <a:r>
              <a:rPr lang="vi-VN" sz="2000" b="1" dirty="0" smtClean="0"/>
              <a:t>hình đo lường</a:t>
            </a:r>
          </a:p>
          <a:p>
            <a:pPr marL="342900" lvl="1" indent="-342900">
              <a:buNone/>
            </a:pPr>
            <a:endParaRPr lang="en-US" sz="3600" dirty="0" smtClean="0"/>
          </a:p>
          <a:p>
            <a:pPr marL="342900" lvl="1" indent="-34290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417062"/>
              </p:ext>
            </p:extLst>
          </p:nvPr>
        </p:nvGraphicFramePr>
        <p:xfrm>
          <a:off x="609602" y="1905000"/>
          <a:ext cx="7848598" cy="4321016"/>
        </p:xfrm>
        <a:graphic>
          <a:graphicData uri="http://schemas.openxmlformats.org/drawingml/2006/table">
            <a:tbl>
              <a:tblPr firstRow="1" firstCol="1" bandRow="1"/>
              <a:tblGrid>
                <a:gridCol w="410705"/>
                <a:gridCol w="891137"/>
                <a:gridCol w="594602"/>
                <a:gridCol w="947073"/>
                <a:gridCol w="1299543"/>
                <a:gridCol w="947073"/>
                <a:gridCol w="947073"/>
                <a:gridCol w="947073"/>
                <a:gridCol w="864319"/>
              </a:tblGrid>
              <a:tr h="5316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Parttrust1</a:t>
                      </a:r>
                      <a:endParaRPr lang="en-US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Lòng tin cụ thể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0,62   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0,39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0,85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0,59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0,47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0,76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6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Parttrust2</a:t>
                      </a:r>
                      <a:endParaRPr lang="en-US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0,81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0,66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0,66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0,88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6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Parttrust3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0,76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0,58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0,68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0,88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6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Parttrust4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0,84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0,71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0,70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0,89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6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Gentrust1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Lòng tin tổng quát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0,84   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0,71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0,88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0,79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0,73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0,93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6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Gentrust2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0.93   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0,86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0,83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0,97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8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Eat1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Thói quen ăn uống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0,76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0,58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0,85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0,59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0,66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0,82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8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Eat2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0,72   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0,52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0,60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0,80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8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Eat3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0,82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0,67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0,76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0,87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8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Eat4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0,77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0,59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0,69</a:t>
                      </a:r>
                      <a:endParaRPr lang="en-US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0,84</a:t>
                      </a:r>
                      <a:endParaRPr lang="en-US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54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5</a:t>
            </a:r>
            <a:r>
              <a:rPr lang="en-US" b="1" dirty="0" smtClean="0"/>
              <a:t>. </a:t>
            </a:r>
            <a:r>
              <a:rPr lang="en-US" b="1" dirty="0" err="1" smtClean="0"/>
              <a:t>Kết</a:t>
            </a:r>
            <a:r>
              <a:rPr lang="en-US" b="1" dirty="0" smtClean="0"/>
              <a:t> </a:t>
            </a:r>
            <a:r>
              <a:rPr lang="en-US" b="1" dirty="0" err="1" smtClean="0"/>
              <a:t>quả</a:t>
            </a:r>
            <a:r>
              <a:rPr lang="en-US" b="1" dirty="0" smtClean="0"/>
              <a:t> </a:t>
            </a:r>
            <a:r>
              <a:rPr lang="vi-VN" b="1" dirty="0" smtClean="0"/>
              <a:t>và thảo luận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vi-VN" sz="2000" dirty="0" smtClean="0"/>
              <a:t>5</a:t>
            </a:r>
            <a:r>
              <a:rPr lang="en-US" sz="2000" dirty="0" smtClean="0"/>
              <a:t>.1 </a:t>
            </a:r>
            <a:r>
              <a:rPr lang="vi-VN" sz="2000" b="1" dirty="0" smtClean="0"/>
              <a:t>Mô </a:t>
            </a:r>
            <a:r>
              <a:rPr lang="vi-VN" sz="2000" b="1" dirty="0" smtClean="0"/>
              <a:t>hình đo lường</a:t>
            </a:r>
          </a:p>
          <a:p>
            <a:pPr marL="342900" lvl="1" indent="-342900">
              <a:buNone/>
            </a:pPr>
            <a:endParaRPr lang="en-US" sz="3600" dirty="0" smtClean="0"/>
          </a:p>
          <a:p>
            <a:pPr marL="342900" lvl="1" indent="-34290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248471"/>
              </p:ext>
            </p:extLst>
          </p:nvPr>
        </p:nvGraphicFramePr>
        <p:xfrm>
          <a:off x="838202" y="1828800"/>
          <a:ext cx="7848599" cy="4457700"/>
        </p:xfrm>
        <a:graphic>
          <a:graphicData uri="http://schemas.openxmlformats.org/drawingml/2006/table">
            <a:tbl>
              <a:tblPr firstRow="1" firstCol="1" bandRow="1"/>
              <a:tblGrid>
                <a:gridCol w="410705"/>
                <a:gridCol w="891138"/>
                <a:gridCol w="594602"/>
                <a:gridCol w="947073"/>
                <a:gridCol w="1299543"/>
                <a:gridCol w="947073"/>
                <a:gridCol w="947073"/>
                <a:gridCol w="947073"/>
                <a:gridCol w="864319"/>
              </a:tblGrid>
              <a:tr h="2638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GH1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0,70   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0,49</a:t>
                      </a:r>
                      <a:endParaRPr lang="en-US" sz="13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0,86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0,54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0,55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0,77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8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GH2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0,75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0,56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0,67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0,84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8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GH3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0,77   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0,59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0,66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0,82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8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GH4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0,61   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0,38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0,50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0,77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8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GH5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0,83   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0,74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0,87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8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PF1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0,74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0,54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0,95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0,67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0,67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8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PF2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0,79  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0,85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8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PF3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0,68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0,77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0,87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8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PF4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0,83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0,69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0,78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0,87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8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PF5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0,86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0,75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0,82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0,89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8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PF6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0,84   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0,72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0,79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0,88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8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PF7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0,84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0,71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0,87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8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PF8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0,90</a:t>
                      </a:r>
                      <a:endParaRPr lang="en-US" sz="13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0,81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0,86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0,92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8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PF9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0,86</a:t>
                      </a:r>
                      <a:endParaRPr lang="en-US" sz="13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0,75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0,85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0,89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8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PF10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0,63</a:t>
                      </a:r>
                      <a:endParaRPr lang="en-US" sz="13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0,40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0,52</a:t>
                      </a:r>
                      <a:endParaRPr lang="en-US" sz="13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0,72</a:t>
                      </a:r>
                      <a:endParaRPr lang="en-US" sz="13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15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5</a:t>
            </a:r>
            <a:r>
              <a:rPr lang="en-US" b="1" dirty="0" smtClean="0"/>
              <a:t>. </a:t>
            </a:r>
            <a:r>
              <a:rPr lang="en-US" b="1" dirty="0" err="1" smtClean="0"/>
              <a:t>Kết</a:t>
            </a:r>
            <a:r>
              <a:rPr lang="en-US" b="1" dirty="0" smtClean="0"/>
              <a:t> </a:t>
            </a:r>
            <a:r>
              <a:rPr lang="en-US" b="1" dirty="0" err="1" smtClean="0"/>
              <a:t>quả</a:t>
            </a:r>
            <a:r>
              <a:rPr lang="en-US" b="1" dirty="0" smtClean="0"/>
              <a:t> </a:t>
            </a:r>
            <a:r>
              <a:rPr lang="vi-VN" b="1" dirty="0" smtClean="0"/>
              <a:t>và thảo luận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vi-VN" sz="2000" dirty="0" smtClean="0"/>
              <a:t>5</a:t>
            </a:r>
            <a:r>
              <a:rPr lang="en-US" sz="2000" dirty="0" smtClean="0"/>
              <a:t>.1 </a:t>
            </a:r>
            <a:r>
              <a:rPr lang="vi-VN" sz="2000" b="1" dirty="0" smtClean="0"/>
              <a:t>Mô </a:t>
            </a:r>
            <a:r>
              <a:rPr lang="vi-VN" sz="2000" b="1" dirty="0" smtClean="0"/>
              <a:t>hình đo lường</a:t>
            </a:r>
          </a:p>
          <a:p>
            <a:pPr marL="342900" lvl="1" indent="-342900">
              <a:buNone/>
            </a:pPr>
            <a:endParaRPr lang="en-US" sz="3600" dirty="0" smtClean="0"/>
          </a:p>
          <a:p>
            <a:pPr marL="342900" lvl="1" indent="-34290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68430"/>
              </p:ext>
            </p:extLst>
          </p:nvPr>
        </p:nvGraphicFramePr>
        <p:xfrm>
          <a:off x="304800" y="1828800"/>
          <a:ext cx="8229599" cy="4572000"/>
        </p:xfrm>
        <a:graphic>
          <a:graphicData uri="http://schemas.openxmlformats.org/drawingml/2006/table">
            <a:tbl>
              <a:tblPr firstRow="1" firstCol="1" bandRow="1"/>
              <a:tblGrid>
                <a:gridCol w="430642"/>
                <a:gridCol w="934398"/>
                <a:gridCol w="623466"/>
                <a:gridCol w="993047"/>
                <a:gridCol w="1362628"/>
                <a:gridCol w="993047"/>
                <a:gridCol w="993047"/>
                <a:gridCol w="993047"/>
                <a:gridCol w="906277"/>
              </a:tblGrid>
              <a:tr h="214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RP1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0,92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0,85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0,96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0,86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0,89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0,94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RP2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0,94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0,88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0,91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0,96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RP3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0,91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0,84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0,88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0,94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RP4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0,92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0,85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0,88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0,94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RE1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0,91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0,84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0,94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0,84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0,89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0,95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RE2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0,93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0,87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0,89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0,96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RE3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0,90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0,81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0,81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0,93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VT1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0,73   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0,53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0,81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0,51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0,54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0,83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VT2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0,78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0,61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0,63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0,85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VT3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0,74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0,56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0,60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0,85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VT4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0,59   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0,35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0,41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0,78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SF1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0,83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0,70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0,85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0,74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0.69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0,94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SF2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0,88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0,77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0,73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0,95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BP1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0,92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0,85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0,91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0,84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0,86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0,95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BP2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0,91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0,83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0,85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0,94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MH1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0,80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0,64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0,92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0,71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0,70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0,84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MH2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0,84   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0,71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0,80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0,89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MH3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0,82   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0,67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0,76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0,88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MH4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0,90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0,81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0,87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0,93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 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MH5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0,86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0,74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0,81</a:t>
                      </a:r>
                      <a:endParaRPr lang="en-US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</a:rPr>
                        <a:t>0,89</a:t>
                      </a:r>
                      <a:endParaRPr lang="en-US" sz="1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2223" marR="522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59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5</a:t>
            </a:r>
            <a:r>
              <a:rPr lang="en-US" b="1" dirty="0" smtClean="0"/>
              <a:t>. </a:t>
            </a:r>
            <a:r>
              <a:rPr lang="en-US" b="1" dirty="0" err="1" smtClean="0"/>
              <a:t>Kết</a:t>
            </a:r>
            <a:r>
              <a:rPr lang="en-US" b="1" dirty="0" smtClean="0"/>
              <a:t> </a:t>
            </a:r>
            <a:r>
              <a:rPr lang="en-US" b="1" dirty="0" err="1" smtClean="0"/>
              <a:t>quả</a:t>
            </a:r>
            <a:r>
              <a:rPr lang="en-US" b="1" dirty="0" smtClean="0"/>
              <a:t> </a:t>
            </a:r>
            <a:r>
              <a:rPr lang="vi-VN" b="1" dirty="0" smtClean="0"/>
              <a:t>và thảo luận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4525963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vi-VN" sz="2000" dirty="0" smtClean="0"/>
              <a:t>5</a:t>
            </a:r>
            <a:r>
              <a:rPr lang="en-US" sz="2000" dirty="0" smtClean="0"/>
              <a:t>.1 </a:t>
            </a:r>
            <a:r>
              <a:rPr lang="vi-VN" sz="2000" b="1" dirty="0" smtClean="0"/>
              <a:t>Mô </a:t>
            </a:r>
            <a:r>
              <a:rPr lang="vi-VN" sz="2000" b="1" dirty="0" smtClean="0"/>
              <a:t>hình cấu trúc</a:t>
            </a:r>
          </a:p>
          <a:p>
            <a:pPr marL="342900" lvl="1" indent="-342900">
              <a:buNone/>
            </a:pPr>
            <a:r>
              <a:rPr lang="vi-VN" sz="1800" dirty="0"/>
              <a:t>Hình </a:t>
            </a:r>
            <a:r>
              <a:rPr lang="vi-VN" sz="1800" dirty="0" smtClean="0"/>
              <a:t>4</a:t>
            </a:r>
            <a:r>
              <a:rPr lang="vi-VN" sz="1800" dirty="0" smtClean="0"/>
              <a:t>. </a:t>
            </a:r>
            <a:r>
              <a:rPr lang="vi-VN" sz="1800" dirty="0" smtClean="0"/>
              <a:t>Vốn xã hội tác động trực tiếp và gián tiếp </a:t>
            </a:r>
            <a:r>
              <a:rPr lang="en-US" sz="1800" dirty="0" err="1" smtClean="0"/>
              <a:t>đến</a:t>
            </a:r>
            <a:r>
              <a:rPr lang="en-US" sz="1800" dirty="0" smtClean="0"/>
              <a:t> </a:t>
            </a:r>
            <a:r>
              <a:rPr lang="en-US" sz="1800" dirty="0" err="1"/>
              <a:t>sức</a:t>
            </a:r>
            <a:r>
              <a:rPr lang="en-US" sz="1800" dirty="0"/>
              <a:t> </a:t>
            </a:r>
            <a:r>
              <a:rPr lang="en-US" sz="1800" dirty="0" err="1"/>
              <a:t>khoẻ</a:t>
            </a:r>
            <a:r>
              <a:rPr lang="en-US" sz="1800" dirty="0"/>
              <a:t> (</a:t>
            </a:r>
            <a:r>
              <a:rPr lang="en-US" sz="1800" dirty="0" err="1"/>
              <a:t>mức</a:t>
            </a:r>
            <a:r>
              <a:rPr lang="en-US" sz="1800" dirty="0"/>
              <a:t> </a:t>
            </a:r>
            <a:r>
              <a:rPr lang="en-US" sz="1800" dirty="0" err="1"/>
              <a:t>ý</a:t>
            </a:r>
            <a:r>
              <a:rPr lang="en-US" sz="1800" dirty="0"/>
              <a:t> </a:t>
            </a:r>
            <a:r>
              <a:rPr lang="en-US" sz="1800" dirty="0" err="1"/>
              <a:t>nghĩa</a:t>
            </a:r>
            <a:r>
              <a:rPr lang="en-US" sz="1800" dirty="0"/>
              <a:t> 5%)</a:t>
            </a:r>
            <a:endParaRPr lang="en-US" sz="1800" i="1" dirty="0"/>
          </a:p>
          <a:p>
            <a:pPr marL="342900" lvl="1" indent="-342900">
              <a:buNone/>
            </a:pPr>
            <a:endParaRPr lang="vi-VN" sz="3600" dirty="0" smtClean="0"/>
          </a:p>
          <a:p>
            <a:pPr marL="342900" lvl="1" indent="-342900">
              <a:buNone/>
            </a:pPr>
            <a:endParaRPr lang="en-US" sz="3600" dirty="0" smtClean="0"/>
          </a:p>
          <a:p>
            <a:pPr marL="342900" lvl="1" indent="-34290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09800"/>
            <a:ext cx="83820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95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XIN CẢM ƠN</a:t>
            </a:r>
            <a:r>
              <a:rPr lang="en-US" b="1" dirty="0" smtClean="0"/>
              <a:t>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1662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Cơ</a:t>
            </a:r>
            <a:r>
              <a:rPr lang="en-US" b="1" dirty="0" smtClean="0"/>
              <a:t> </a:t>
            </a:r>
            <a:r>
              <a:rPr lang="en-US" b="1" dirty="0" err="1" smtClean="0"/>
              <a:t>sở</a:t>
            </a:r>
            <a:r>
              <a:rPr lang="en-US" b="1" dirty="0" smtClean="0"/>
              <a:t> </a:t>
            </a:r>
            <a:r>
              <a:rPr lang="en-US" b="1" dirty="0" err="1" smtClean="0"/>
              <a:t>lý</a:t>
            </a:r>
            <a:r>
              <a:rPr lang="en-US" b="1" dirty="0" smtClean="0"/>
              <a:t> </a:t>
            </a:r>
            <a:r>
              <a:rPr lang="en-US" b="1" dirty="0" err="1" smtClean="0"/>
              <a:t>thuyết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sz="2800" b="1" dirty="0" smtClean="0">
                <a:latin typeface="Arial" charset="0"/>
                <a:cs typeface="Arial" charset="0"/>
              </a:rPr>
              <a:t>2.1 </a:t>
            </a:r>
            <a:r>
              <a:rPr lang="en-US" altLang="zh-TW" sz="2800" b="1" dirty="0" err="1" smtClean="0">
                <a:latin typeface="Arial" charset="0"/>
                <a:cs typeface="Arial" charset="0"/>
              </a:rPr>
              <a:t>Định</a:t>
            </a:r>
            <a:r>
              <a:rPr lang="en-US" altLang="zh-TW" sz="2800" b="1" dirty="0" smtClean="0">
                <a:latin typeface="Arial" charset="0"/>
                <a:cs typeface="Arial" charset="0"/>
              </a:rPr>
              <a:t> </a:t>
            </a:r>
            <a:r>
              <a:rPr lang="en-US" altLang="zh-TW" sz="2800" b="1" dirty="0" err="1" smtClean="0">
                <a:latin typeface="Arial" charset="0"/>
                <a:cs typeface="Arial" charset="0"/>
              </a:rPr>
              <a:t>nghĩa</a:t>
            </a:r>
            <a:r>
              <a:rPr lang="en-US" altLang="zh-TW" sz="2800" b="1" dirty="0" smtClean="0">
                <a:latin typeface="Arial" charset="0"/>
                <a:cs typeface="Arial" charset="0"/>
              </a:rPr>
              <a:t> </a:t>
            </a:r>
            <a:r>
              <a:rPr lang="vi-VN" altLang="zh-TW" sz="2800" b="1" dirty="0" smtClean="0">
                <a:latin typeface="Arial" charset="0"/>
                <a:cs typeface="Arial" charset="0"/>
              </a:rPr>
              <a:t>và đo lường vốn xã hội</a:t>
            </a:r>
            <a:endParaRPr lang="en-US" altLang="zh-TW" sz="2800" b="1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err="1" smtClean="0"/>
              <a:t>Thiện</a:t>
            </a:r>
            <a:r>
              <a:rPr lang="en-US" sz="2800" dirty="0" smtClean="0"/>
              <a:t> </a:t>
            </a:r>
            <a:r>
              <a:rPr lang="en-US" sz="2800" dirty="0" err="1" smtClean="0"/>
              <a:t>chí</a:t>
            </a:r>
            <a:r>
              <a:rPr lang="en-US" sz="2800" dirty="0" smtClean="0"/>
              <a:t>, </a:t>
            </a:r>
            <a:r>
              <a:rPr lang="en-US" sz="2800" dirty="0" err="1" smtClean="0"/>
              <a:t>tình</a:t>
            </a:r>
            <a:r>
              <a:rPr lang="en-US" sz="2800" dirty="0" smtClean="0"/>
              <a:t> </a:t>
            </a:r>
            <a:r>
              <a:rPr lang="en-US" sz="2800" dirty="0" err="1" smtClean="0"/>
              <a:t>thân</a:t>
            </a:r>
            <a:r>
              <a:rPr lang="en-US" sz="2800" dirty="0" smtClean="0"/>
              <a:t> </a:t>
            </a:r>
            <a:r>
              <a:rPr lang="en-US" sz="2800" dirty="0" err="1" smtClean="0"/>
              <a:t>hữu</a:t>
            </a:r>
            <a:r>
              <a:rPr lang="en-US" sz="2800" dirty="0" smtClean="0"/>
              <a:t>, </a:t>
            </a:r>
            <a:r>
              <a:rPr lang="en-US" sz="2800" dirty="0" err="1" smtClean="0"/>
              <a:t>sự</a:t>
            </a:r>
            <a:r>
              <a:rPr lang="en-US" sz="2800" dirty="0" smtClean="0"/>
              <a:t> </a:t>
            </a:r>
            <a:r>
              <a:rPr lang="en-US" sz="2800" dirty="0" err="1" smtClean="0"/>
              <a:t>thông</a:t>
            </a:r>
            <a:r>
              <a:rPr lang="en-US" sz="2800" dirty="0" smtClean="0"/>
              <a:t> </a:t>
            </a:r>
            <a:r>
              <a:rPr lang="en-US" sz="2800" dirty="0" err="1" smtClean="0"/>
              <a:t>cảm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tương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xã</a:t>
            </a:r>
            <a:r>
              <a:rPr lang="en-US" sz="2800" dirty="0" smtClean="0"/>
              <a:t> </a:t>
            </a:r>
            <a:r>
              <a:rPr lang="en-US" sz="2800" dirty="0" err="1" smtClean="0"/>
              <a:t>hội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con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(</a:t>
            </a:r>
            <a:r>
              <a:rPr lang="en-US" sz="2800" dirty="0" err="1" smtClean="0"/>
              <a:t>Hanifan</a:t>
            </a:r>
            <a:r>
              <a:rPr lang="en-US" sz="2800" dirty="0" smtClean="0"/>
              <a:t> ,1916)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err="1" smtClean="0"/>
              <a:t>Sở</a:t>
            </a:r>
            <a:r>
              <a:rPr lang="en-US" sz="2800" dirty="0" smtClean="0"/>
              <a:t> </a:t>
            </a:r>
            <a:r>
              <a:rPr lang="en-US" sz="2800" dirty="0" err="1" smtClean="0"/>
              <a:t>hữu</a:t>
            </a:r>
            <a:r>
              <a:rPr lang="en-US" sz="2800" dirty="0" smtClean="0"/>
              <a:t> </a:t>
            </a:r>
            <a:r>
              <a:rPr lang="en-US" sz="2800" dirty="0" err="1" smtClean="0"/>
              <a:t>mạng</a:t>
            </a:r>
            <a:r>
              <a:rPr lang="en-US" sz="2800" dirty="0" smtClean="0"/>
              <a:t> </a:t>
            </a:r>
            <a:r>
              <a:rPr lang="en-US" sz="2800" dirty="0" err="1" smtClean="0"/>
              <a:t>lưới</a:t>
            </a:r>
            <a:r>
              <a:rPr lang="en-US" sz="2800" dirty="0" smtClean="0"/>
              <a:t> </a:t>
            </a:r>
            <a:r>
              <a:rPr lang="en-US" sz="2800" dirty="0" err="1" smtClean="0"/>
              <a:t>bền</a:t>
            </a:r>
            <a:r>
              <a:rPr lang="en-US" sz="2800" dirty="0" smtClean="0"/>
              <a:t> </a:t>
            </a:r>
            <a:r>
              <a:rPr lang="en-US" sz="2800" dirty="0" err="1" smtClean="0"/>
              <a:t>vững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mối</a:t>
            </a:r>
            <a:r>
              <a:rPr lang="en-US" sz="2800" dirty="0" smtClean="0"/>
              <a:t> </a:t>
            </a:r>
            <a:r>
              <a:rPr lang="en-US" sz="2800" dirty="0" err="1" smtClean="0"/>
              <a:t>quan</a:t>
            </a:r>
            <a:r>
              <a:rPr lang="en-US" sz="2800" dirty="0" smtClean="0"/>
              <a:t> </a:t>
            </a:r>
            <a:r>
              <a:rPr lang="en-US" sz="2800" dirty="0" err="1" smtClean="0"/>
              <a:t>hệ</a:t>
            </a:r>
            <a:r>
              <a:rPr lang="en-US" sz="2800" dirty="0" smtClean="0"/>
              <a:t> </a:t>
            </a:r>
            <a:r>
              <a:rPr lang="en-US" sz="2800" dirty="0" err="1" smtClean="0"/>
              <a:t>quen</a:t>
            </a:r>
            <a:r>
              <a:rPr lang="en-US" sz="2800" dirty="0" smtClean="0"/>
              <a:t> </a:t>
            </a:r>
            <a:r>
              <a:rPr lang="en-US" sz="2800" dirty="0" err="1" smtClean="0"/>
              <a:t>biết</a:t>
            </a:r>
            <a:r>
              <a:rPr lang="en-US" sz="2800" dirty="0" smtClean="0"/>
              <a:t>,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chế</a:t>
            </a:r>
            <a:r>
              <a:rPr lang="en-US" sz="2800" dirty="0" smtClean="0"/>
              <a:t> </a:t>
            </a:r>
            <a:r>
              <a:rPr lang="en-US" sz="2800" dirty="0" err="1" smtClean="0"/>
              <a:t>hóa</a:t>
            </a:r>
            <a:r>
              <a:rPr lang="en-US" sz="2800" dirty="0" smtClean="0"/>
              <a:t> (</a:t>
            </a:r>
            <a:r>
              <a:rPr lang="en-US" sz="2800" dirty="0" err="1" smtClean="0"/>
              <a:t>Bourdieu</a:t>
            </a:r>
            <a:r>
              <a:rPr lang="en-US" sz="2800" dirty="0" smtClean="0"/>
              <a:t> ,1986) </a:t>
            </a:r>
            <a:endParaRPr lang="en-US" altLang="zh-TW" sz="28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err="1" smtClean="0"/>
              <a:t>Khả</a:t>
            </a:r>
            <a:r>
              <a:rPr lang="en-US" sz="2800" dirty="0" smtClean="0"/>
              <a:t> </a:t>
            </a:r>
            <a:r>
              <a:rPr lang="en-US" sz="2800" dirty="0" err="1" smtClean="0"/>
              <a:t>năng</a:t>
            </a:r>
            <a:r>
              <a:rPr lang="en-US" sz="2800" dirty="0" smtClean="0"/>
              <a:t> con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 </a:t>
            </a:r>
            <a:r>
              <a:rPr lang="en-US" sz="2800" dirty="0" err="1" smtClean="0"/>
              <a:t>tự</a:t>
            </a:r>
            <a:r>
              <a:rPr lang="en-US" sz="2800" dirty="0" smtClean="0"/>
              <a:t> </a:t>
            </a:r>
            <a:r>
              <a:rPr lang="en-US" sz="2800" dirty="0" err="1" smtClean="0"/>
              <a:t>nguyện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nhau</a:t>
            </a:r>
            <a:r>
              <a:rPr lang="en-US" sz="2800" dirty="0" smtClean="0"/>
              <a:t> </a:t>
            </a:r>
            <a:r>
              <a:rPr lang="en-US" sz="2800" dirty="0" err="1" smtClean="0"/>
              <a:t>mà</a:t>
            </a:r>
            <a:r>
              <a:rPr lang="en-US" sz="2800" dirty="0" smtClean="0"/>
              <a:t> </a:t>
            </a:r>
            <a:r>
              <a:rPr lang="en-US" sz="2800" dirty="0" err="1" smtClean="0"/>
              <a:t>tiền</a:t>
            </a:r>
            <a:r>
              <a:rPr lang="en-US" sz="2800" dirty="0" smtClean="0"/>
              <a:t> </a:t>
            </a:r>
            <a:r>
              <a:rPr lang="en-US" sz="2800" dirty="0" err="1" smtClean="0"/>
              <a:t>đề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</a:t>
            </a:r>
            <a:r>
              <a:rPr lang="en-US" sz="2800" dirty="0" err="1" smtClean="0"/>
              <a:t>hành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này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chuẩn</a:t>
            </a:r>
            <a:r>
              <a:rPr lang="en-US" sz="2800" dirty="0" smtClean="0"/>
              <a:t> </a:t>
            </a:r>
            <a:r>
              <a:rPr lang="en-US" sz="2800" dirty="0" err="1" smtClean="0"/>
              <a:t>mực</a:t>
            </a:r>
            <a:r>
              <a:rPr lang="en-US" sz="2800" dirty="0" smtClean="0"/>
              <a:t> </a:t>
            </a:r>
            <a:r>
              <a:rPr lang="en-US" sz="2800" dirty="0" err="1" smtClean="0"/>
              <a:t>xã</a:t>
            </a:r>
            <a:r>
              <a:rPr lang="en-US" sz="2800" dirty="0" smtClean="0"/>
              <a:t> </a:t>
            </a:r>
            <a:r>
              <a:rPr lang="en-US" sz="2800" dirty="0" err="1" smtClean="0"/>
              <a:t>hội</a:t>
            </a:r>
            <a:r>
              <a:rPr lang="en-US" sz="2800" dirty="0" smtClean="0"/>
              <a:t> (Coleman ,1988) </a:t>
            </a:r>
            <a:endParaRPr lang="en-US" altLang="zh-TW" sz="2800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Cơ</a:t>
            </a:r>
            <a:r>
              <a:rPr lang="en-US" b="1" dirty="0" smtClean="0"/>
              <a:t> </a:t>
            </a:r>
            <a:r>
              <a:rPr lang="en-US" b="1" dirty="0" err="1" smtClean="0"/>
              <a:t>sở</a:t>
            </a:r>
            <a:r>
              <a:rPr lang="en-US" b="1" dirty="0" smtClean="0"/>
              <a:t> </a:t>
            </a:r>
            <a:r>
              <a:rPr lang="en-US" b="1" dirty="0" err="1" smtClean="0"/>
              <a:t>lý</a:t>
            </a:r>
            <a:r>
              <a:rPr lang="en-US" b="1" dirty="0" smtClean="0"/>
              <a:t> </a:t>
            </a:r>
            <a:r>
              <a:rPr lang="en-US" b="1" dirty="0" err="1" smtClean="0"/>
              <a:t>thuyết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1524000"/>
            <a:ext cx="701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dirty="0" smtClean="0"/>
              <a:t>Hình 1. Định nghĩa vốn xã hội. Nguồn: tác giả lược khảo lý thuyết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969532"/>
            <a:ext cx="7391400" cy="4156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47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Cơ</a:t>
            </a:r>
            <a:r>
              <a:rPr lang="en-US" b="1" dirty="0" smtClean="0"/>
              <a:t> </a:t>
            </a:r>
            <a:r>
              <a:rPr lang="en-US" b="1" dirty="0" err="1" smtClean="0"/>
              <a:t>sở</a:t>
            </a:r>
            <a:r>
              <a:rPr lang="en-US" b="1" dirty="0" smtClean="0"/>
              <a:t> </a:t>
            </a:r>
            <a:r>
              <a:rPr lang="en-US" b="1" dirty="0" err="1" smtClean="0"/>
              <a:t>lý</a:t>
            </a:r>
            <a:r>
              <a:rPr lang="en-US" b="1" dirty="0" smtClean="0"/>
              <a:t> </a:t>
            </a:r>
            <a:r>
              <a:rPr lang="en-US" b="1" dirty="0" err="1" smtClean="0"/>
              <a:t>thuyết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2800" b="1" dirty="0" smtClean="0">
                <a:latin typeface="Arial" charset="0"/>
                <a:cs typeface="Arial" charset="0"/>
              </a:rPr>
              <a:t>2.</a:t>
            </a:r>
            <a:r>
              <a:rPr lang="vi-VN" altLang="zh-TW" sz="2800" b="1" dirty="0" smtClean="0">
                <a:latin typeface="Arial" charset="0"/>
                <a:cs typeface="Arial" charset="0"/>
              </a:rPr>
              <a:t>2</a:t>
            </a:r>
            <a:r>
              <a:rPr lang="en-US" altLang="zh-TW" sz="2800" b="1" dirty="0" smtClean="0">
                <a:latin typeface="Arial" charset="0"/>
                <a:cs typeface="Arial" charset="0"/>
              </a:rPr>
              <a:t> </a:t>
            </a:r>
            <a:r>
              <a:rPr lang="en-US" altLang="zh-TW" sz="2800" b="1" dirty="0" err="1" smtClean="0">
                <a:latin typeface="Arial" charset="0"/>
                <a:cs typeface="Arial" charset="0"/>
              </a:rPr>
              <a:t>Định</a:t>
            </a:r>
            <a:r>
              <a:rPr lang="en-US" altLang="zh-TW" sz="2800" b="1" dirty="0" smtClean="0">
                <a:latin typeface="Arial" charset="0"/>
                <a:cs typeface="Arial" charset="0"/>
              </a:rPr>
              <a:t> </a:t>
            </a:r>
            <a:r>
              <a:rPr lang="en-US" altLang="zh-TW" sz="2800" b="1" dirty="0" err="1" smtClean="0">
                <a:latin typeface="Arial" charset="0"/>
                <a:cs typeface="Arial" charset="0"/>
              </a:rPr>
              <a:t>nghĩa</a:t>
            </a:r>
            <a:r>
              <a:rPr lang="en-US" altLang="zh-TW" sz="2800" b="1" dirty="0" smtClean="0">
                <a:latin typeface="Arial" charset="0"/>
                <a:cs typeface="Arial" charset="0"/>
              </a:rPr>
              <a:t> </a:t>
            </a:r>
            <a:r>
              <a:rPr lang="vi-VN" altLang="zh-TW" sz="2800" b="1" dirty="0" smtClean="0">
                <a:latin typeface="Arial" charset="0"/>
                <a:cs typeface="Arial" charset="0"/>
              </a:rPr>
              <a:t>và đo lường sức khoẻ</a:t>
            </a:r>
          </a:p>
          <a:p>
            <a:pPr marL="0" indent="0">
              <a:buNone/>
            </a:pPr>
            <a:r>
              <a:rPr lang="en-US" sz="2800" dirty="0" err="1"/>
              <a:t>Bảng</a:t>
            </a:r>
            <a:r>
              <a:rPr lang="en-US" sz="2800" dirty="0"/>
              <a:t> </a:t>
            </a:r>
            <a:r>
              <a:rPr lang="en-US" sz="2800" dirty="0" smtClean="0"/>
              <a:t>1</a:t>
            </a:r>
            <a:r>
              <a:rPr lang="en-US" sz="2800" dirty="0"/>
              <a:t>: </a:t>
            </a:r>
            <a:r>
              <a:rPr lang="en-US" sz="2800" dirty="0" err="1"/>
              <a:t>Tóm</a:t>
            </a:r>
            <a:r>
              <a:rPr lang="en-US" sz="2800" dirty="0"/>
              <a:t> </a:t>
            </a:r>
            <a:r>
              <a:rPr lang="en-US" sz="2800" dirty="0" err="1"/>
              <a:t>tắt</a:t>
            </a:r>
            <a:r>
              <a:rPr lang="en-US" sz="2800" dirty="0"/>
              <a:t> </a:t>
            </a:r>
            <a:r>
              <a:rPr lang="en-US" sz="2800" dirty="0" err="1"/>
              <a:t>lịch</a:t>
            </a:r>
            <a:r>
              <a:rPr lang="en-US" sz="2800" dirty="0"/>
              <a:t> </a:t>
            </a:r>
            <a:r>
              <a:rPr lang="en-US" sz="2800" dirty="0" err="1"/>
              <a:t>sử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nghĩa</a:t>
            </a:r>
            <a:r>
              <a:rPr lang="en-US" sz="2800" dirty="0"/>
              <a:t> </a:t>
            </a:r>
            <a:r>
              <a:rPr lang="en-US" sz="2800" dirty="0" err="1"/>
              <a:t>sức</a:t>
            </a:r>
            <a:r>
              <a:rPr lang="en-US" sz="2800" dirty="0"/>
              <a:t> </a:t>
            </a:r>
            <a:r>
              <a:rPr lang="en-US" sz="2800" dirty="0" err="1"/>
              <a:t>khỏe</a:t>
            </a:r>
            <a:endParaRPr lang="en-US" sz="2800" i="1" dirty="0"/>
          </a:p>
          <a:p>
            <a:pPr marL="0" indent="0">
              <a:buNone/>
            </a:pPr>
            <a:endParaRPr lang="en-US" altLang="zh-TW" sz="28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064923"/>
              </p:ext>
            </p:extLst>
          </p:nvPr>
        </p:nvGraphicFramePr>
        <p:xfrm>
          <a:off x="609600" y="2667000"/>
          <a:ext cx="8077200" cy="2895600"/>
        </p:xfrm>
        <a:graphic>
          <a:graphicData uri="http://schemas.openxmlformats.org/drawingml/2006/table">
            <a:tbl>
              <a:tblPr firstRow="1" firstCol="1" bandRow="1"/>
              <a:tblGrid>
                <a:gridCol w="2627459"/>
                <a:gridCol w="5449741"/>
              </a:tblGrid>
              <a:tr h="579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Tác giả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NeueLT Pro 45 Lt" charset="0"/>
                        <a:ea typeface="Times New Roman" charset="0"/>
                        <a:cs typeface="HelveticaNeueLT Pro 45 Lt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Định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nghĩa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sức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khỏe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HelveticaNeueLT Pro 45 Lt" charset="0"/>
                        <a:ea typeface="Times New Roman" charset="0"/>
                        <a:cs typeface="HelveticaNeueLT Pro 45 Lt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582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Mc Dowell (2006)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NeueLT Pro 45 Lt" charset="0"/>
                        <a:ea typeface="Times New Roman" charset="0"/>
                        <a:cs typeface="HelveticaNeueLT Pro 45 Lt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Khả năng sống còn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NeueLT Pro 45 Lt" charset="0"/>
                        <a:ea typeface="Times New Roman" charset="0"/>
                        <a:cs typeface="HelveticaNeueLT Pro 45 Lt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Không bệnh tật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NeueLT Pro 45 Lt" charset="0"/>
                        <a:ea typeface="Times New Roman" charset="0"/>
                        <a:cs typeface="HelveticaNeueLT Pro 45 Lt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582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WHO (1948)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HelveticaNeueLT Pro 45 Lt" charset="0"/>
                        <a:ea typeface="Times New Roman" charset="0"/>
                        <a:cs typeface="HelveticaNeueLT Pro 45 Lt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Trạng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thái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thoải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mái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toàn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diện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về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thể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chất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tinh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thần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và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xã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hội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chứ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không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phải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là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không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có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bệnh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hay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thương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s roman" charset="0"/>
                          <a:ea typeface="Times New Roman" charset="0"/>
                          <a:cs typeface="Times New Roman" charset="0"/>
                        </a:rPr>
                        <a:t>tật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HelveticaNeueLT Pro 45 Lt" charset="0"/>
                        <a:ea typeface="Times New Roman" charset="0"/>
                        <a:cs typeface="HelveticaNeueLT Pro 45 Lt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396564" y="5588169"/>
            <a:ext cx="435087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solidFill>
                  <a:srgbClr val="000000"/>
                </a:solidFill>
                <a:latin typeface="times news roman" charset="0"/>
                <a:ea typeface="Times New Roman" charset="0"/>
                <a:cs typeface="Times New Roman" charset="0"/>
              </a:rPr>
              <a:t>Nguồn</a:t>
            </a:r>
            <a:r>
              <a:rPr lang="en-US" i="1" dirty="0">
                <a:solidFill>
                  <a:srgbClr val="000000"/>
                </a:solidFill>
                <a:latin typeface="times news roman" charset="0"/>
                <a:ea typeface="Times New Roman" charset="0"/>
                <a:cs typeface="Times New Roman" charset="0"/>
              </a:rPr>
              <a:t>: </a:t>
            </a:r>
            <a:r>
              <a:rPr lang="en-US" i="1" dirty="0" err="1">
                <a:solidFill>
                  <a:srgbClr val="000000"/>
                </a:solidFill>
                <a:latin typeface="times news roman" charset="0"/>
                <a:ea typeface="Times New Roman" charset="0"/>
                <a:cs typeface="Times New Roman" charset="0"/>
              </a:rPr>
              <a:t>tác</a:t>
            </a:r>
            <a:r>
              <a:rPr lang="en-US" i="1" dirty="0">
                <a:solidFill>
                  <a:srgbClr val="000000"/>
                </a:solidFill>
                <a:latin typeface="times news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s roman" charset="0"/>
                <a:ea typeface="Times New Roman" charset="0"/>
                <a:cs typeface="Times New Roman" charset="0"/>
              </a:rPr>
              <a:t>giả</a:t>
            </a:r>
            <a:r>
              <a:rPr lang="en-US" i="1" dirty="0">
                <a:solidFill>
                  <a:srgbClr val="000000"/>
                </a:solidFill>
                <a:latin typeface="times news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s roman" charset="0"/>
                <a:ea typeface="Times New Roman" charset="0"/>
                <a:cs typeface="Times New Roman" charset="0"/>
              </a:rPr>
              <a:t>tóm</a:t>
            </a:r>
            <a:r>
              <a:rPr lang="en-US" i="1" dirty="0">
                <a:solidFill>
                  <a:srgbClr val="000000"/>
                </a:solidFill>
                <a:latin typeface="times news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s roman" charset="0"/>
                <a:ea typeface="Times New Roman" charset="0"/>
                <a:cs typeface="Times New Roman" charset="0"/>
              </a:rPr>
              <a:t>tắt</a:t>
            </a:r>
            <a:r>
              <a:rPr lang="en-US" i="1" dirty="0">
                <a:solidFill>
                  <a:srgbClr val="000000"/>
                </a:solidFill>
                <a:latin typeface="times news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s roman" charset="0"/>
                <a:ea typeface="Times New Roman" charset="0"/>
                <a:cs typeface="Times New Roman" charset="0"/>
              </a:rPr>
              <a:t>từ</a:t>
            </a:r>
            <a:r>
              <a:rPr lang="en-US" i="1" dirty="0">
                <a:solidFill>
                  <a:srgbClr val="000000"/>
                </a:solidFill>
                <a:latin typeface="times news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s roman" charset="0"/>
                <a:ea typeface="Times New Roman" charset="0"/>
                <a:cs typeface="Times New Roman" charset="0"/>
              </a:rPr>
              <a:t>lược</a:t>
            </a:r>
            <a:r>
              <a:rPr lang="en-US" i="1" dirty="0">
                <a:solidFill>
                  <a:srgbClr val="000000"/>
                </a:solidFill>
                <a:latin typeface="times news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s roman" charset="0"/>
                <a:ea typeface="Times New Roman" charset="0"/>
                <a:cs typeface="Times New Roman" charset="0"/>
              </a:rPr>
              <a:t>khảo</a:t>
            </a:r>
            <a:r>
              <a:rPr lang="en-US" i="1" dirty="0">
                <a:solidFill>
                  <a:srgbClr val="000000"/>
                </a:solidFill>
                <a:latin typeface="times news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s roman" charset="0"/>
                <a:ea typeface="Times New Roman" charset="0"/>
                <a:cs typeface="Times New Roman" charset="0"/>
              </a:rPr>
              <a:t>lý</a:t>
            </a:r>
            <a:r>
              <a:rPr lang="en-US" i="1" dirty="0">
                <a:solidFill>
                  <a:srgbClr val="000000"/>
                </a:solidFill>
                <a:latin typeface="times news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s roman" charset="0"/>
                <a:ea typeface="Times New Roman" charset="0"/>
                <a:cs typeface="Times New Roman" charset="0"/>
              </a:rPr>
              <a:t>thuyết</a:t>
            </a:r>
            <a:endParaRPr lang="en-US" sz="1600" dirty="0">
              <a:solidFill>
                <a:srgbClr val="000000"/>
              </a:solidFill>
              <a:effectLst/>
              <a:latin typeface="HelveticaNeueLT Pro 45 Lt" charset="0"/>
              <a:ea typeface="Times New Roman" charset="0"/>
              <a:cs typeface="HelveticaNeueLT Pro 45 L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13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2. </a:t>
            </a:r>
            <a:r>
              <a:rPr lang="en-US" b="1" dirty="0" err="1"/>
              <a:t>Cơ</a:t>
            </a:r>
            <a:r>
              <a:rPr lang="en-US" b="1" dirty="0"/>
              <a:t> </a:t>
            </a:r>
            <a:r>
              <a:rPr lang="en-US" b="1" dirty="0" err="1"/>
              <a:t>sở</a:t>
            </a:r>
            <a:r>
              <a:rPr lang="en-US" b="1" dirty="0"/>
              <a:t> </a:t>
            </a:r>
            <a:r>
              <a:rPr lang="en-US" b="1" dirty="0" err="1"/>
              <a:t>lý</a:t>
            </a:r>
            <a:r>
              <a:rPr lang="en-US" b="1" dirty="0"/>
              <a:t> </a:t>
            </a:r>
            <a:r>
              <a:rPr lang="en-US" b="1" dirty="0" err="1"/>
              <a:t>thuyết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2133600"/>
            <a:ext cx="7467600" cy="39925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1524000"/>
            <a:ext cx="701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dirty="0" smtClean="0"/>
              <a:t>Hình 2. Đo lường sức khoẻ. Nguồn: tác giả lược khảo lý thuyết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2. </a:t>
            </a:r>
            <a:r>
              <a:rPr lang="en-US" b="1" dirty="0" err="1"/>
              <a:t>Cơ</a:t>
            </a:r>
            <a:r>
              <a:rPr lang="en-US" b="1" dirty="0"/>
              <a:t> </a:t>
            </a:r>
            <a:r>
              <a:rPr lang="en-US" b="1" dirty="0" err="1"/>
              <a:t>sở</a:t>
            </a:r>
            <a:r>
              <a:rPr lang="en-US" b="1" dirty="0"/>
              <a:t> </a:t>
            </a:r>
            <a:r>
              <a:rPr lang="en-US" b="1" dirty="0" err="1"/>
              <a:t>lý</a:t>
            </a:r>
            <a:r>
              <a:rPr lang="en-US" b="1" dirty="0"/>
              <a:t> </a:t>
            </a:r>
            <a:r>
              <a:rPr lang="en-US" b="1" dirty="0" err="1"/>
              <a:t>thuyết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vi-VN" b="1" dirty="0" smtClean="0"/>
              <a:t>2.3 Mô hình vốn xã hội và sức khoẻ</a:t>
            </a:r>
            <a:endParaRPr lang="en-US" b="1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143000" y="2502932"/>
            <a:ext cx="7086600" cy="362323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" y="21336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dirty="0"/>
              <a:t>Hình </a:t>
            </a:r>
            <a:r>
              <a:rPr lang="vi-VN" dirty="0" smtClean="0"/>
              <a:t>3</a:t>
            </a:r>
            <a:r>
              <a:rPr lang="vi-VN" dirty="0" smtClean="0"/>
              <a:t>. </a:t>
            </a:r>
            <a:r>
              <a:rPr lang="vi-VN" dirty="0" smtClean="0"/>
              <a:t>Mô hình vốn xã hội và </a:t>
            </a:r>
            <a:r>
              <a:rPr lang="vi-VN" dirty="0" smtClean="0"/>
              <a:t>sức </a:t>
            </a:r>
            <a:r>
              <a:rPr lang="vi-VN" dirty="0"/>
              <a:t>khoẻ. Nguồn: tác giả lược khảo lý thuyết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3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3. </a:t>
            </a:r>
            <a:r>
              <a:rPr lang="en-US" b="1" dirty="0" err="1" smtClean="0"/>
              <a:t>Phương</a:t>
            </a:r>
            <a:r>
              <a:rPr lang="en-US" b="1" dirty="0" smtClean="0"/>
              <a:t> </a:t>
            </a:r>
            <a:r>
              <a:rPr lang="en-US" b="1" dirty="0" err="1" smtClean="0"/>
              <a:t>pháp</a:t>
            </a:r>
            <a:r>
              <a:rPr lang="en-US" b="1" dirty="0" smtClean="0"/>
              <a:t> </a:t>
            </a:r>
            <a:r>
              <a:rPr lang="en-US" b="1" dirty="0" err="1" smtClean="0"/>
              <a:t>nghiên</a:t>
            </a:r>
            <a:r>
              <a:rPr lang="en-US" b="1" dirty="0" smtClean="0"/>
              <a:t> </a:t>
            </a:r>
            <a:r>
              <a:rPr lang="en-US" b="1" dirty="0" err="1" smtClean="0"/>
              <a:t>cứu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2800" b="1" dirty="0" smtClean="0"/>
              <a:t>3.1 </a:t>
            </a:r>
            <a:r>
              <a:rPr lang="vi-VN" sz="2800" b="1" dirty="0" smtClean="0"/>
              <a:t>Dữ liệu nghiên cứu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err="1"/>
              <a:t>Độ</a:t>
            </a:r>
            <a:r>
              <a:rPr lang="en-US" sz="2800" dirty="0"/>
              <a:t> </a:t>
            </a:r>
            <a:r>
              <a:rPr lang="en-US" sz="2800" dirty="0" err="1"/>
              <a:t>tuổi</a:t>
            </a:r>
            <a:r>
              <a:rPr lang="en-US" sz="2800" dirty="0"/>
              <a:t> </a:t>
            </a:r>
            <a:r>
              <a:rPr lang="en-US" sz="2800" dirty="0" err="1"/>
              <a:t>từ</a:t>
            </a:r>
            <a:r>
              <a:rPr lang="en-US" sz="2800" dirty="0"/>
              <a:t> 18-55 (</a:t>
            </a:r>
            <a:r>
              <a:rPr lang="en-US" sz="2800" dirty="0" err="1"/>
              <a:t>đây</a:t>
            </a:r>
            <a:r>
              <a:rPr lang="en-US" sz="2800" dirty="0"/>
              <a:t> </a:t>
            </a:r>
            <a:r>
              <a:rPr lang="en-US" sz="2800" dirty="0" err="1"/>
              <a:t>cũng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độ</a:t>
            </a:r>
            <a:r>
              <a:rPr lang="en-US" sz="2800" dirty="0"/>
              <a:t> </a:t>
            </a:r>
            <a:r>
              <a:rPr lang="en-US" sz="2800" dirty="0" err="1"/>
              <a:t>tuổi</a:t>
            </a:r>
            <a:r>
              <a:rPr lang="en-US" sz="2800" dirty="0"/>
              <a:t> </a:t>
            </a:r>
            <a:r>
              <a:rPr lang="en-US" sz="2800" dirty="0" err="1"/>
              <a:t>lao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ở</a:t>
            </a:r>
            <a:r>
              <a:rPr lang="en-US" sz="2800" dirty="0"/>
              <a:t> </a:t>
            </a:r>
            <a:r>
              <a:rPr lang="en-US" sz="2800" dirty="0" err="1"/>
              <a:t>Việt</a:t>
            </a:r>
            <a:r>
              <a:rPr lang="en-US" sz="2800" dirty="0"/>
              <a:t> Nam)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err="1"/>
              <a:t>Đang</a:t>
            </a:r>
            <a:r>
              <a:rPr lang="en-US" sz="2800" dirty="0"/>
              <a:t> </a:t>
            </a:r>
            <a:r>
              <a:rPr lang="en-US" sz="2800" dirty="0" err="1"/>
              <a:t>sống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việc</a:t>
            </a:r>
            <a:r>
              <a:rPr lang="en-US" sz="2800" dirty="0"/>
              <a:t> </a:t>
            </a:r>
            <a:r>
              <a:rPr lang="en-US" sz="2800" dirty="0" err="1"/>
              <a:t>tại</a:t>
            </a:r>
            <a:r>
              <a:rPr lang="en-US" sz="2800" dirty="0"/>
              <a:t> </a:t>
            </a:r>
            <a:r>
              <a:rPr lang="en-US" sz="2800" dirty="0" err="1"/>
              <a:t>thành</a:t>
            </a:r>
            <a:r>
              <a:rPr lang="en-US" sz="2800" dirty="0"/>
              <a:t> </a:t>
            </a:r>
            <a:r>
              <a:rPr lang="en-US" sz="2800" dirty="0" err="1"/>
              <a:t>phố</a:t>
            </a:r>
            <a:r>
              <a:rPr lang="en-US" sz="2800" dirty="0"/>
              <a:t> </a:t>
            </a:r>
            <a:r>
              <a:rPr lang="en-US" sz="2800" dirty="0" err="1"/>
              <a:t>từ</a:t>
            </a:r>
            <a:r>
              <a:rPr lang="en-US" sz="2800" dirty="0"/>
              <a:t> 6 </a:t>
            </a:r>
            <a:r>
              <a:rPr lang="en-US" sz="2800" dirty="0" err="1"/>
              <a:t>tháng</a:t>
            </a:r>
            <a:r>
              <a:rPr lang="en-US" sz="2800" dirty="0"/>
              <a:t> </a:t>
            </a:r>
            <a:r>
              <a:rPr lang="en-US" sz="2800" dirty="0" err="1"/>
              <a:t>đến</a:t>
            </a:r>
            <a:r>
              <a:rPr lang="en-US" sz="2800" dirty="0"/>
              <a:t> 10 </a:t>
            </a:r>
            <a:r>
              <a:rPr lang="en-US" sz="2800" dirty="0" err="1"/>
              <a:t>năm</a:t>
            </a:r>
            <a:r>
              <a:rPr lang="en-US" sz="2800" dirty="0"/>
              <a:t> (</a:t>
            </a:r>
            <a:r>
              <a:rPr lang="en-US" sz="2800" dirty="0" err="1"/>
              <a:t>tiêu</a:t>
            </a:r>
            <a:r>
              <a:rPr lang="en-US" sz="2800" dirty="0"/>
              <a:t> </a:t>
            </a:r>
            <a:r>
              <a:rPr lang="en-US" sz="2800" dirty="0" err="1"/>
              <a:t>chí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thời</a:t>
            </a:r>
            <a:r>
              <a:rPr lang="en-US" sz="2800" dirty="0"/>
              <a:t> </a:t>
            </a:r>
            <a:r>
              <a:rPr lang="en-US" sz="2800" dirty="0" err="1"/>
              <a:t>gian</a:t>
            </a:r>
            <a:r>
              <a:rPr lang="en-US" sz="2800" dirty="0"/>
              <a:t> </a:t>
            </a:r>
            <a:r>
              <a:rPr lang="en-US" sz="2800" dirty="0" err="1"/>
              <a:t>này</a:t>
            </a:r>
            <a:r>
              <a:rPr lang="en-US" sz="2800" dirty="0"/>
              <a:t> </a:t>
            </a:r>
            <a:r>
              <a:rPr lang="en-US" sz="2800" dirty="0" err="1"/>
              <a:t>đảm</a:t>
            </a:r>
            <a:r>
              <a:rPr lang="en-US" sz="2800" dirty="0"/>
              <a:t> </a:t>
            </a:r>
            <a:r>
              <a:rPr lang="en-US" sz="2800" dirty="0" err="1"/>
              <a:t>bảo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/>
              <a:t> </a:t>
            </a:r>
            <a:r>
              <a:rPr lang="en-US" sz="2800" dirty="0" err="1"/>
              <a:t>người</a:t>
            </a:r>
            <a:r>
              <a:rPr lang="en-US" sz="2800" dirty="0"/>
              <a:t> di </a:t>
            </a:r>
            <a:r>
              <a:rPr lang="en-US" sz="2800" dirty="0" err="1"/>
              <a:t>cư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thời</a:t>
            </a:r>
            <a:r>
              <a:rPr lang="en-US" sz="2800" dirty="0"/>
              <a:t> </a:t>
            </a:r>
            <a:r>
              <a:rPr lang="en-US" sz="2800" dirty="0" err="1"/>
              <a:t>gian</a:t>
            </a:r>
            <a:r>
              <a:rPr lang="en-US" sz="2800" dirty="0"/>
              <a:t> </a:t>
            </a:r>
            <a:r>
              <a:rPr lang="en-US" sz="2800" dirty="0" err="1"/>
              <a:t>trải</a:t>
            </a:r>
            <a:r>
              <a:rPr lang="en-US" sz="2800" dirty="0"/>
              <a:t> </a:t>
            </a:r>
            <a:r>
              <a:rPr lang="en-US" sz="2800" dirty="0" err="1"/>
              <a:t>nghiệm</a:t>
            </a:r>
            <a:r>
              <a:rPr lang="en-US" sz="2800" dirty="0"/>
              <a:t> </a:t>
            </a:r>
            <a:r>
              <a:rPr lang="en-US" sz="2800" dirty="0" err="1"/>
              <a:t>cuộc</a:t>
            </a:r>
            <a:r>
              <a:rPr lang="en-US" sz="2800" dirty="0"/>
              <a:t> </a:t>
            </a:r>
            <a:r>
              <a:rPr lang="en-US" sz="2800" dirty="0" err="1"/>
              <a:t>sống</a:t>
            </a:r>
            <a:r>
              <a:rPr lang="en-US" sz="2800" dirty="0"/>
              <a:t> </a:t>
            </a:r>
            <a:r>
              <a:rPr lang="en-US" sz="2800" dirty="0" err="1"/>
              <a:t>tại</a:t>
            </a:r>
            <a:r>
              <a:rPr lang="en-US" sz="2800" dirty="0"/>
              <a:t> </a:t>
            </a:r>
            <a:r>
              <a:rPr lang="en-US" sz="2800" dirty="0" err="1"/>
              <a:t>thành</a:t>
            </a:r>
            <a:r>
              <a:rPr lang="en-US" sz="2800" dirty="0"/>
              <a:t> </a:t>
            </a:r>
            <a:r>
              <a:rPr lang="en-US" sz="2800" dirty="0" err="1"/>
              <a:t>phố</a:t>
            </a:r>
            <a:r>
              <a:rPr lang="en-US" sz="2800" dirty="0"/>
              <a:t>)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err="1"/>
              <a:t>Nơi</a:t>
            </a:r>
            <a:r>
              <a:rPr lang="en-US" sz="2800" dirty="0"/>
              <a:t> </a:t>
            </a:r>
            <a:r>
              <a:rPr lang="en-US" sz="2800" dirty="0" err="1"/>
              <a:t>sinh</a:t>
            </a:r>
            <a:r>
              <a:rPr lang="en-US" sz="2800" dirty="0"/>
              <a:t> </a:t>
            </a:r>
            <a:r>
              <a:rPr lang="en-US" sz="2800" dirty="0" err="1"/>
              <a:t>ra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lớn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(0-dưới 18 </a:t>
            </a:r>
            <a:r>
              <a:rPr lang="en-US" sz="2800" dirty="0" err="1"/>
              <a:t>tuổi</a:t>
            </a:r>
            <a:r>
              <a:rPr lang="en-US" sz="2800" dirty="0"/>
              <a:t>)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phải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Thành</a:t>
            </a:r>
            <a:r>
              <a:rPr lang="en-US" sz="2800" dirty="0"/>
              <a:t> </a:t>
            </a:r>
            <a:r>
              <a:rPr lang="en-US" sz="2800" dirty="0" err="1"/>
              <a:t>phố</a:t>
            </a:r>
            <a:r>
              <a:rPr lang="en-US" sz="2800" dirty="0"/>
              <a:t> </a:t>
            </a:r>
            <a:r>
              <a:rPr lang="en-US" sz="2800" dirty="0" err="1"/>
              <a:t>Hồ</a:t>
            </a:r>
            <a:r>
              <a:rPr lang="en-US" sz="2800" dirty="0"/>
              <a:t> </a:t>
            </a:r>
            <a:r>
              <a:rPr lang="en-US" sz="2800" dirty="0" err="1"/>
              <a:t>Chí</a:t>
            </a:r>
            <a:r>
              <a:rPr lang="en-US" sz="2800" dirty="0"/>
              <a:t> Minh</a:t>
            </a:r>
            <a:endParaRPr lang="en-US" altLang="zh-TW" sz="2800" dirty="0">
              <a:latin typeface="Arial" charset="0"/>
              <a:cs typeface="Arial" charset="0"/>
            </a:endParaRPr>
          </a:p>
          <a:p>
            <a:pPr lvl="1">
              <a:buNone/>
            </a:pPr>
            <a:endParaRPr lang="vi-VN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3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3. </a:t>
            </a:r>
            <a:r>
              <a:rPr lang="en-US" b="1" dirty="0" err="1" smtClean="0"/>
              <a:t>Phương</a:t>
            </a:r>
            <a:r>
              <a:rPr lang="en-US" b="1" dirty="0" smtClean="0"/>
              <a:t> </a:t>
            </a:r>
            <a:r>
              <a:rPr lang="en-US" b="1" dirty="0" err="1" smtClean="0"/>
              <a:t>pháp</a:t>
            </a:r>
            <a:r>
              <a:rPr lang="en-US" b="1" dirty="0" smtClean="0"/>
              <a:t> </a:t>
            </a:r>
            <a:r>
              <a:rPr lang="en-US" b="1" dirty="0" err="1" smtClean="0"/>
              <a:t>nghiên</a:t>
            </a:r>
            <a:r>
              <a:rPr lang="en-US" b="1" dirty="0" smtClean="0"/>
              <a:t> </a:t>
            </a:r>
            <a:r>
              <a:rPr lang="en-US" b="1" dirty="0" err="1" smtClean="0"/>
              <a:t>cứu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2800" b="1" dirty="0" smtClean="0"/>
              <a:t>3.</a:t>
            </a:r>
            <a:r>
              <a:rPr lang="vi-VN" sz="2800" b="1" dirty="0" smtClean="0"/>
              <a:t>2</a:t>
            </a:r>
            <a:r>
              <a:rPr lang="en-US" sz="2800" b="1" dirty="0" smtClean="0"/>
              <a:t> </a:t>
            </a:r>
            <a:r>
              <a:rPr lang="vi-VN" sz="2800" b="1" dirty="0" smtClean="0"/>
              <a:t>Kỹ thuật phân tích số liệu</a:t>
            </a:r>
            <a:endParaRPr lang="en-US" sz="2800" dirty="0" smtClean="0"/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PLS-SEM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kỹ</a:t>
            </a:r>
            <a:r>
              <a:rPr lang="en-US" sz="2800" dirty="0"/>
              <a:t> </a:t>
            </a:r>
            <a:r>
              <a:rPr lang="en-US" sz="2800" dirty="0" err="1"/>
              <a:t>thuật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nghiên</a:t>
            </a:r>
            <a:r>
              <a:rPr lang="en-US" sz="2800" dirty="0"/>
              <a:t> </a:t>
            </a:r>
            <a:r>
              <a:rPr lang="en-US" sz="2800" dirty="0" err="1"/>
              <a:t>cứu</a:t>
            </a:r>
            <a:r>
              <a:rPr lang="en-US" sz="2800" dirty="0"/>
              <a:t> </a:t>
            </a:r>
            <a:r>
              <a:rPr lang="en-US" sz="2800" dirty="0" err="1"/>
              <a:t>gần</a:t>
            </a:r>
            <a:r>
              <a:rPr lang="en-US" sz="2800" dirty="0"/>
              <a:t> </a:t>
            </a:r>
            <a:r>
              <a:rPr lang="en-US" sz="2800" dirty="0" err="1"/>
              <a:t>đây</a:t>
            </a:r>
            <a:r>
              <a:rPr lang="en-US" sz="2800" dirty="0"/>
              <a:t> </a:t>
            </a:r>
            <a:r>
              <a:rPr lang="en-US" sz="2800" dirty="0" err="1"/>
              <a:t>lựa</a:t>
            </a:r>
            <a:r>
              <a:rPr lang="en-US" sz="2800" dirty="0"/>
              <a:t> </a:t>
            </a:r>
            <a:r>
              <a:rPr lang="en-US" sz="2800" dirty="0" err="1"/>
              <a:t>chọn</a:t>
            </a:r>
            <a:r>
              <a:rPr lang="en-US" sz="2800" dirty="0"/>
              <a:t>, </a:t>
            </a:r>
            <a:r>
              <a:rPr lang="en-US" sz="2800" dirty="0" err="1"/>
              <a:t>đặc</a:t>
            </a:r>
            <a:r>
              <a:rPr lang="en-US" sz="2800" dirty="0"/>
              <a:t> </a:t>
            </a:r>
            <a:r>
              <a:rPr lang="en-US" sz="2800" dirty="0" err="1"/>
              <a:t>biệt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việc</a:t>
            </a:r>
            <a:r>
              <a:rPr lang="en-US" sz="2800" dirty="0"/>
              <a:t> </a:t>
            </a:r>
            <a:r>
              <a:rPr lang="en-US" sz="2800" dirty="0" err="1"/>
              <a:t>xây</a:t>
            </a:r>
            <a:r>
              <a:rPr lang="en-US" sz="2800" dirty="0"/>
              <a:t> </a:t>
            </a:r>
            <a:r>
              <a:rPr lang="en-US" sz="2800" dirty="0" err="1"/>
              <a:t>dựng</a:t>
            </a:r>
            <a:r>
              <a:rPr lang="en-US" sz="2800" dirty="0"/>
              <a:t> </a:t>
            </a:r>
            <a:r>
              <a:rPr lang="en-US" sz="2800" dirty="0" err="1"/>
              <a:t>mô</a:t>
            </a:r>
            <a:r>
              <a:rPr lang="en-US" sz="2800" dirty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đo</a:t>
            </a:r>
            <a:r>
              <a:rPr lang="en-US" sz="2800" dirty="0"/>
              <a:t> </a:t>
            </a:r>
            <a:r>
              <a:rPr lang="en-US" sz="2800" dirty="0" err="1"/>
              <a:t>lường</a:t>
            </a:r>
            <a:r>
              <a:rPr lang="en-US" sz="2800" dirty="0"/>
              <a:t> (Van </a:t>
            </a:r>
            <a:r>
              <a:rPr lang="en-US" sz="2800" dirty="0" err="1"/>
              <a:t>Beuningen</a:t>
            </a:r>
            <a:r>
              <a:rPr lang="en-US" sz="2800" dirty="0"/>
              <a:t> &amp; </a:t>
            </a:r>
            <a:r>
              <a:rPr lang="en-US" sz="2800" dirty="0" err="1"/>
              <a:t>Schmeets</a:t>
            </a:r>
            <a:r>
              <a:rPr lang="en-US" sz="2800" dirty="0"/>
              <a:t>, 2013)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phân</a:t>
            </a:r>
            <a:r>
              <a:rPr lang="en-US" sz="2800" dirty="0"/>
              <a:t> </a:t>
            </a:r>
            <a:r>
              <a:rPr lang="en-US" sz="2800" dirty="0" err="1"/>
              <a:t>tích</a:t>
            </a:r>
            <a:r>
              <a:rPr lang="en-US" sz="2800" dirty="0"/>
              <a:t> </a:t>
            </a:r>
            <a:r>
              <a:rPr lang="en-US" sz="2800" dirty="0" err="1"/>
              <a:t>tác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vốn</a:t>
            </a:r>
            <a:r>
              <a:rPr lang="en-US" sz="2800" dirty="0"/>
              <a:t> </a:t>
            </a:r>
            <a:r>
              <a:rPr lang="en-US" sz="2800" dirty="0" err="1"/>
              <a:t>xã</a:t>
            </a:r>
            <a:r>
              <a:rPr lang="en-US" sz="2800" dirty="0"/>
              <a:t> </a:t>
            </a:r>
            <a:r>
              <a:rPr lang="en-US" sz="2800" dirty="0" err="1"/>
              <a:t>hội</a:t>
            </a:r>
            <a:r>
              <a:rPr lang="en-US" sz="2800" dirty="0"/>
              <a:t> </a:t>
            </a:r>
            <a:r>
              <a:rPr lang="en-US" sz="2800" dirty="0" err="1"/>
              <a:t>đến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thành</a:t>
            </a:r>
            <a:r>
              <a:rPr lang="en-US" sz="2800" dirty="0"/>
              <a:t> </a:t>
            </a:r>
            <a:r>
              <a:rPr lang="en-US" sz="2800" dirty="0" err="1"/>
              <a:t>tựu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cá</a:t>
            </a:r>
            <a:r>
              <a:rPr lang="en-US" sz="2800" dirty="0"/>
              <a:t> </a:t>
            </a:r>
            <a:r>
              <a:rPr lang="en-US" sz="2800" dirty="0" err="1"/>
              <a:t>nhân</a:t>
            </a:r>
            <a:r>
              <a:rPr lang="en-US" sz="2800" dirty="0"/>
              <a:t>, </a:t>
            </a:r>
            <a:r>
              <a:rPr lang="en-US" sz="2800" dirty="0" err="1"/>
              <a:t>tổ</a:t>
            </a:r>
            <a:r>
              <a:rPr lang="en-US" sz="2800" dirty="0"/>
              <a:t> </a:t>
            </a:r>
            <a:r>
              <a:rPr lang="en-US" sz="2800" dirty="0" err="1"/>
              <a:t>chức</a:t>
            </a:r>
            <a:r>
              <a:rPr lang="en-US" sz="2800" dirty="0"/>
              <a:t> </a:t>
            </a:r>
            <a:r>
              <a:rPr lang="en-US" sz="2800" dirty="0" smtClean="0"/>
              <a:t>(Van </a:t>
            </a:r>
            <a:r>
              <a:rPr lang="en-US" sz="2800" dirty="0" err="1"/>
              <a:t>Reijsen</a:t>
            </a:r>
            <a:r>
              <a:rPr lang="en-US" sz="2800" dirty="0"/>
              <a:t> &amp; </a:t>
            </a:r>
            <a:r>
              <a:rPr lang="en-US" sz="2800" dirty="0" err="1"/>
              <a:t>cộng</a:t>
            </a:r>
            <a:r>
              <a:rPr lang="en-US" sz="2800" dirty="0"/>
              <a:t> </a:t>
            </a:r>
            <a:r>
              <a:rPr lang="en-US" sz="2800" dirty="0" err="1"/>
              <a:t>sự</a:t>
            </a:r>
            <a:r>
              <a:rPr lang="en-US" sz="2800" dirty="0"/>
              <a:t> ,2015).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9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1975</Words>
  <Application>Microsoft Macintosh PowerPoint</Application>
  <PresentationFormat>On-screen Show (4:3)</PresentationFormat>
  <Paragraphs>791</Paragraphs>
  <Slides>26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Calibri</vt:lpstr>
      <vt:lpstr>HelveticaNeueLT Pro 45 Lt</vt:lpstr>
      <vt:lpstr>Tahoma</vt:lpstr>
      <vt:lpstr>Times New Roman</vt:lpstr>
      <vt:lpstr>times news roman</vt:lpstr>
      <vt:lpstr>Wingdings</vt:lpstr>
      <vt:lpstr>Arial</vt:lpstr>
      <vt:lpstr>Office Theme</vt:lpstr>
      <vt:lpstr>TÁC ĐỘNG GIÁN TIẾP CỦA VỐN XÃ HỘI ĐẾN SỨC KHOẺ: TRƯỜNG HỢP NGƯỜI LAO ĐỘNG DI CƯ ĐẾN THÀNH PHỐ HỒ CHÍ MINH</vt:lpstr>
      <vt:lpstr>1. Giới thiệu </vt:lpstr>
      <vt:lpstr>2. Cơ sở lý thuyết</vt:lpstr>
      <vt:lpstr>2. Cơ sở lý thuyết</vt:lpstr>
      <vt:lpstr>2. Cơ sở lý thuyết</vt:lpstr>
      <vt:lpstr>2. Cơ sở lý thuyết</vt:lpstr>
      <vt:lpstr>2. Cơ sở lý thuyết</vt:lpstr>
      <vt:lpstr>3. Phương pháp nghiên cứu</vt:lpstr>
      <vt:lpstr>3. Phương pháp nghiên cứu</vt:lpstr>
      <vt:lpstr>3. Phương pháp nghiên cứu</vt:lpstr>
      <vt:lpstr>3. Phương pháp nghiên cứu</vt:lpstr>
      <vt:lpstr>3. Phương pháp nghiên cứu</vt:lpstr>
      <vt:lpstr>3. Phương pháp nghiên cứu</vt:lpstr>
      <vt:lpstr>4. Mô tả dữ liệu</vt:lpstr>
      <vt:lpstr>4. Mô tả dữ liệu</vt:lpstr>
      <vt:lpstr>4. Mô tả dữ liệu</vt:lpstr>
      <vt:lpstr>4. Mô tả dữ liệu</vt:lpstr>
      <vt:lpstr>4. Mô tả dữ liệu</vt:lpstr>
      <vt:lpstr>4. Mô tả dữ liệu</vt:lpstr>
      <vt:lpstr>5. Kết quả và thảo luận</vt:lpstr>
      <vt:lpstr>5. Kết quả và thảo luận</vt:lpstr>
      <vt:lpstr>5. Kết quả và thảo luận</vt:lpstr>
      <vt:lpstr>5. Kết quả và thảo luận</vt:lpstr>
      <vt:lpstr>5. Kết quả và thảo luận</vt:lpstr>
      <vt:lpstr>5. Kết quả và thảo luận</vt:lpstr>
      <vt:lpstr>XIN CẢM ƠN!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Microsoft Office User</cp:lastModifiedBy>
  <cp:revision>63</cp:revision>
  <dcterms:created xsi:type="dcterms:W3CDTF">2014-08-27T05:04:38Z</dcterms:created>
  <dcterms:modified xsi:type="dcterms:W3CDTF">2017-04-24T12:19:38Z</dcterms:modified>
</cp:coreProperties>
</file>