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14"/>
  </p:notesMasterIdLst>
  <p:sldIdLst>
    <p:sldId id="256" r:id="rId2"/>
    <p:sldId id="264" r:id="rId3"/>
    <p:sldId id="271" r:id="rId4"/>
    <p:sldId id="263" r:id="rId5"/>
    <p:sldId id="258" r:id="rId6"/>
    <p:sldId id="259" r:id="rId7"/>
    <p:sldId id="260" r:id="rId8"/>
    <p:sldId id="262"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6" d="100"/>
          <a:sy n="66" d="100"/>
        </p:scale>
        <p:origin x="126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ck\Desktop\Nghi&#234;n%20c&#7913;u%20KH\Th&#7847;y%20Danh\DATA%202\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ick\Desktop\Nghi&#234;n%20c&#7913;u%20KH\Th&#7847;y%20Danh\DATA%202\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ick\Desktop\Nghi&#234;n%20c&#7913;u%20KH\Th&#7847;y%20Danh\DATA%202\Cha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ick\Desktop\Nghi&#234;n%20c&#7913;u%20KH\Th&#7847;y%20Danh\DATA%202\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sz="1600">
                <a:solidFill>
                  <a:schemeClr val="bg1"/>
                </a:solidFill>
              </a:rPr>
              <a:t>Tương</a:t>
            </a:r>
            <a:r>
              <a:rPr lang="en-US" sz="1600" baseline="0">
                <a:solidFill>
                  <a:schemeClr val="bg1"/>
                </a:solidFill>
              </a:rPr>
              <a:t> quan thay đổi diện tích đất nông nghiệp các tỉnh giai đoạn 2010 -2013</a:t>
            </a:r>
            <a:endParaRPr lang="vi-VN" sz="1600">
              <a:solidFill>
                <a:schemeClr val="bg1"/>
              </a:solidFill>
            </a:endParaRPr>
          </a:p>
        </c:rich>
      </c:tx>
      <c:layout>
        <c:manualLayout>
          <c:xMode val="edge"/>
          <c:yMode val="edge"/>
          <c:x val="0.14865748031496076"/>
          <c:y val="0.88374510251436034"/>
        </c:manualLayout>
      </c:layout>
      <c:overlay val="1"/>
    </c:title>
    <c:autoTitleDeleted val="0"/>
    <c:plotArea>
      <c:layout>
        <c:manualLayout>
          <c:layoutTarget val="inner"/>
          <c:xMode val="edge"/>
          <c:yMode val="edge"/>
          <c:x val="5.4086486374045173E-2"/>
          <c:y val="6.3926117041375477E-2"/>
          <c:w val="0.88402415072883866"/>
          <c:h val="0.6473717489859222"/>
        </c:manualLayout>
      </c:layout>
      <c:barChart>
        <c:barDir val="col"/>
        <c:grouping val="clustered"/>
        <c:varyColors val="0"/>
        <c:ser>
          <c:idx val="0"/>
          <c:order val="0"/>
          <c:tx>
            <c:strRef>
              <c:f>Sheet6!$C$5</c:f>
              <c:strCache>
                <c:ptCount val="1"/>
                <c:pt idx="0">
                  <c:v>2010</c:v>
                </c:pt>
              </c:strCache>
            </c:strRef>
          </c:tx>
          <c:spPr>
            <a:solidFill>
              <a:srgbClr val="FF0000"/>
            </a:solidFill>
          </c:spPr>
          <c:invertIfNegative val="0"/>
          <c:cat>
            <c:strRef>
              <c:f>Sheet6!$B$6:$B$43</c:f>
              <c:strCache>
                <c:ptCount val="38"/>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Hưng Yên</c:v>
                </c:pt>
                <c:pt idx="19">
                  <c:v>Lai Châu</c:v>
                </c:pt>
                <c:pt idx="20">
                  <c:v>Lạng Sơn</c:v>
                </c:pt>
                <c:pt idx="21">
                  <c:v>Lào Cai</c:v>
                </c:pt>
                <c:pt idx="22">
                  <c:v>Long An</c:v>
                </c:pt>
                <c:pt idx="23">
                  <c:v>Nam Định</c:v>
                </c:pt>
                <c:pt idx="24">
                  <c:v>Nghệ An</c:v>
                </c:pt>
                <c:pt idx="25">
                  <c:v>Phú Yên</c:v>
                </c:pt>
                <c:pt idx="26">
                  <c:v>Quảng Nam</c:v>
                </c:pt>
                <c:pt idx="27">
                  <c:v>Quảng Ngãi</c:v>
                </c:pt>
                <c:pt idx="28">
                  <c:v>Quảng Ninh</c:v>
                </c:pt>
                <c:pt idx="29">
                  <c:v>Sơn La</c:v>
                </c:pt>
                <c:pt idx="30">
                  <c:v>Thái Bình</c:v>
                </c:pt>
                <c:pt idx="31">
                  <c:v>Thái Nguyên</c:v>
                </c:pt>
                <c:pt idx="32">
                  <c:v>Thanh Hoá</c:v>
                </c:pt>
                <c:pt idx="33">
                  <c:v>TP.HCM</c:v>
                </c:pt>
                <c:pt idx="34">
                  <c:v>Trà Vinh</c:v>
                </c:pt>
                <c:pt idx="35">
                  <c:v>TT-Huế</c:v>
                </c:pt>
                <c:pt idx="36">
                  <c:v>Tuyên Quang</c:v>
                </c:pt>
                <c:pt idx="37">
                  <c:v>Yên Bái</c:v>
                </c:pt>
              </c:strCache>
            </c:strRef>
          </c:cat>
          <c:val>
            <c:numRef>
              <c:f>Sheet6!$C$6:$C$43</c:f>
              <c:numCache>
                <c:formatCode>0</c:formatCode>
                <c:ptCount val="38"/>
                <c:pt idx="0">
                  <c:v>279349.06</c:v>
                </c:pt>
                <c:pt idx="1">
                  <c:v>102985.03</c:v>
                </c:pt>
                <c:pt idx="2">
                  <c:v>42941.599999999999</c:v>
                </c:pt>
                <c:pt idx="3">
                  <c:v>131717</c:v>
                </c:pt>
                <c:pt idx="4">
                  <c:v>201173</c:v>
                </c:pt>
                <c:pt idx="5">
                  <c:v>314023.09999999998</c:v>
                </c:pt>
                <c:pt idx="6">
                  <c:v>106042.32</c:v>
                </c:pt>
                <c:pt idx="7">
                  <c:v>94735.459999999992</c:v>
                </c:pt>
                <c:pt idx="8">
                  <c:v>7948.3</c:v>
                </c:pt>
                <c:pt idx="9">
                  <c:v>306749</c:v>
                </c:pt>
                <c:pt idx="10">
                  <c:v>154547.84</c:v>
                </c:pt>
                <c:pt idx="11">
                  <c:v>277642</c:v>
                </c:pt>
                <c:pt idx="12">
                  <c:v>257830</c:v>
                </c:pt>
                <c:pt idx="13">
                  <c:v>153076.4</c:v>
                </c:pt>
                <c:pt idx="14">
                  <c:v>44029.599999999999</c:v>
                </c:pt>
                <c:pt idx="15">
                  <c:v>121167</c:v>
                </c:pt>
                <c:pt idx="16">
                  <c:v>85423</c:v>
                </c:pt>
                <c:pt idx="17">
                  <c:v>134112</c:v>
                </c:pt>
                <c:pt idx="18">
                  <c:v>53643.789999999994</c:v>
                </c:pt>
                <c:pt idx="19">
                  <c:v>90024</c:v>
                </c:pt>
                <c:pt idx="20">
                  <c:v>106691.65000000002</c:v>
                </c:pt>
                <c:pt idx="21">
                  <c:v>84003.120000000024</c:v>
                </c:pt>
                <c:pt idx="22">
                  <c:v>309296.96999999997</c:v>
                </c:pt>
                <c:pt idx="23">
                  <c:v>93633.3</c:v>
                </c:pt>
                <c:pt idx="24">
                  <c:v>256843.8</c:v>
                </c:pt>
                <c:pt idx="25">
                  <c:v>128451.1</c:v>
                </c:pt>
                <c:pt idx="26">
                  <c:v>113047</c:v>
                </c:pt>
                <c:pt idx="27">
                  <c:v>135975</c:v>
                </c:pt>
                <c:pt idx="28">
                  <c:v>51186.92</c:v>
                </c:pt>
                <c:pt idx="29">
                  <c:v>261439.24000000008</c:v>
                </c:pt>
                <c:pt idx="30">
                  <c:v>95801.33</c:v>
                </c:pt>
                <c:pt idx="31">
                  <c:v>109771.8</c:v>
                </c:pt>
                <c:pt idx="32">
                  <c:v>247546</c:v>
                </c:pt>
                <c:pt idx="33">
                  <c:v>72268.600000000006</c:v>
                </c:pt>
                <c:pt idx="34">
                  <c:v>148568.5</c:v>
                </c:pt>
                <c:pt idx="35">
                  <c:v>59285.340000000011</c:v>
                </c:pt>
                <c:pt idx="36">
                  <c:v>5992.75</c:v>
                </c:pt>
                <c:pt idx="37">
                  <c:v>107317.69</c:v>
                </c:pt>
              </c:numCache>
            </c:numRef>
          </c:val>
        </c:ser>
        <c:ser>
          <c:idx val="1"/>
          <c:order val="1"/>
          <c:tx>
            <c:strRef>
              <c:f>Sheet6!$D$5</c:f>
              <c:strCache>
                <c:ptCount val="1"/>
                <c:pt idx="0">
                  <c:v>2013</c:v>
                </c:pt>
              </c:strCache>
            </c:strRef>
          </c:tx>
          <c:spPr>
            <a:solidFill>
              <a:srgbClr val="FFC000"/>
            </a:solidFill>
          </c:spPr>
          <c:invertIfNegative val="0"/>
          <c:cat>
            <c:strRef>
              <c:f>Sheet6!$B$6:$B$43</c:f>
              <c:strCache>
                <c:ptCount val="38"/>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Hưng Yên</c:v>
                </c:pt>
                <c:pt idx="19">
                  <c:v>Lai Châu</c:v>
                </c:pt>
                <c:pt idx="20">
                  <c:v>Lạng Sơn</c:v>
                </c:pt>
                <c:pt idx="21">
                  <c:v>Lào Cai</c:v>
                </c:pt>
                <c:pt idx="22">
                  <c:v>Long An</c:v>
                </c:pt>
                <c:pt idx="23">
                  <c:v>Nam Định</c:v>
                </c:pt>
                <c:pt idx="24">
                  <c:v>Nghệ An</c:v>
                </c:pt>
                <c:pt idx="25">
                  <c:v>Phú Yên</c:v>
                </c:pt>
                <c:pt idx="26">
                  <c:v>Quảng Nam</c:v>
                </c:pt>
                <c:pt idx="27">
                  <c:v>Quảng Ngãi</c:v>
                </c:pt>
                <c:pt idx="28">
                  <c:v>Quảng Ninh</c:v>
                </c:pt>
                <c:pt idx="29">
                  <c:v>Sơn La</c:v>
                </c:pt>
                <c:pt idx="30">
                  <c:v>Thái Bình</c:v>
                </c:pt>
                <c:pt idx="31">
                  <c:v>Thái Nguyên</c:v>
                </c:pt>
                <c:pt idx="32">
                  <c:v>Thanh Hoá</c:v>
                </c:pt>
                <c:pt idx="33">
                  <c:v>TP.HCM</c:v>
                </c:pt>
                <c:pt idx="34">
                  <c:v>Trà Vinh</c:v>
                </c:pt>
                <c:pt idx="35">
                  <c:v>TT-Huế</c:v>
                </c:pt>
                <c:pt idx="36">
                  <c:v>Tuyên Quang</c:v>
                </c:pt>
                <c:pt idx="37">
                  <c:v>Yên Bái</c:v>
                </c:pt>
              </c:strCache>
            </c:strRef>
          </c:cat>
          <c:val>
            <c:numRef>
              <c:f>Sheet6!$D$6:$D$43</c:f>
              <c:numCache>
                <c:formatCode>0</c:formatCode>
                <c:ptCount val="38"/>
                <c:pt idx="0">
                  <c:v>278785.09999999998</c:v>
                </c:pt>
                <c:pt idx="1">
                  <c:v>102771.26</c:v>
                </c:pt>
                <c:pt idx="2">
                  <c:v>41958.74</c:v>
                </c:pt>
                <c:pt idx="3">
                  <c:v>131236</c:v>
                </c:pt>
                <c:pt idx="4">
                  <c:v>191673.64</c:v>
                </c:pt>
                <c:pt idx="5">
                  <c:v>312967.27</c:v>
                </c:pt>
                <c:pt idx="6">
                  <c:v>105402.79</c:v>
                </c:pt>
                <c:pt idx="7">
                  <c:v>97775.19</c:v>
                </c:pt>
                <c:pt idx="8">
                  <c:v>6874.9</c:v>
                </c:pt>
                <c:pt idx="9">
                  <c:v>318443.9700000002</c:v>
                </c:pt>
                <c:pt idx="10">
                  <c:v>143420.17000000001</c:v>
                </c:pt>
                <c:pt idx="11">
                  <c:v>276457.0148</c:v>
                </c:pt>
                <c:pt idx="12">
                  <c:v>258892</c:v>
                </c:pt>
                <c:pt idx="13">
                  <c:v>155561.78</c:v>
                </c:pt>
                <c:pt idx="14">
                  <c:v>54409.1</c:v>
                </c:pt>
                <c:pt idx="15">
                  <c:v>130117</c:v>
                </c:pt>
                <c:pt idx="16">
                  <c:v>84416</c:v>
                </c:pt>
                <c:pt idx="17">
                  <c:v>133925</c:v>
                </c:pt>
                <c:pt idx="18">
                  <c:v>53038.1</c:v>
                </c:pt>
                <c:pt idx="19">
                  <c:v>92977.7</c:v>
                </c:pt>
                <c:pt idx="20">
                  <c:v>109553.73999999999</c:v>
                </c:pt>
                <c:pt idx="21">
                  <c:v>83584.75</c:v>
                </c:pt>
                <c:pt idx="22">
                  <c:v>313262.38</c:v>
                </c:pt>
                <c:pt idx="23">
                  <c:v>93309.63</c:v>
                </c:pt>
                <c:pt idx="24">
                  <c:v>276047.09999999998</c:v>
                </c:pt>
                <c:pt idx="25">
                  <c:v>131738.70000000001</c:v>
                </c:pt>
                <c:pt idx="26">
                  <c:v>115542.15000000002</c:v>
                </c:pt>
                <c:pt idx="27">
                  <c:v>140734</c:v>
                </c:pt>
                <c:pt idx="28">
                  <c:v>50277.599999999999</c:v>
                </c:pt>
                <c:pt idx="29">
                  <c:v>286558.7800000002</c:v>
                </c:pt>
                <c:pt idx="30">
                  <c:v>93051.23</c:v>
                </c:pt>
                <c:pt idx="31">
                  <c:v>108125.36</c:v>
                </c:pt>
                <c:pt idx="32">
                  <c:v>247526.39999999991</c:v>
                </c:pt>
                <c:pt idx="33">
                  <c:v>71271.899999999994</c:v>
                </c:pt>
                <c:pt idx="34">
                  <c:v>148024.05000000002</c:v>
                </c:pt>
                <c:pt idx="35">
                  <c:v>60816.219999999994</c:v>
                </c:pt>
                <c:pt idx="36">
                  <c:v>4628.71</c:v>
                </c:pt>
                <c:pt idx="37">
                  <c:v>109319.12000000002</c:v>
                </c:pt>
              </c:numCache>
            </c:numRef>
          </c:val>
        </c:ser>
        <c:dLbls>
          <c:showLegendKey val="0"/>
          <c:showVal val="0"/>
          <c:showCatName val="0"/>
          <c:showSerName val="0"/>
          <c:showPercent val="0"/>
          <c:showBubbleSize val="0"/>
        </c:dLbls>
        <c:gapWidth val="150"/>
        <c:axId val="-1810362608"/>
        <c:axId val="-1810367504"/>
      </c:barChart>
      <c:catAx>
        <c:axId val="-1810362608"/>
        <c:scaling>
          <c:orientation val="minMax"/>
        </c:scaling>
        <c:delete val="0"/>
        <c:axPos val="b"/>
        <c:title>
          <c:tx>
            <c:rich>
              <a:bodyPr/>
              <a:lstStyle/>
              <a:p>
                <a:pPr>
                  <a:defRPr>
                    <a:solidFill>
                      <a:schemeClr val="bg1"/>
                    </a:solidFill>
                  </a:defRPr>
                </a:pPr>
                <a:r>
                  <a:rPr lang="en-US" sz="1300">
                    <a:solidFill>
                      <a:schemeClr val="bg1"/>
                    </a:solidFill>
                    <a:latin typeface="Times New Roman" pitchFamily="18" charset="0"/>
                    <a:cs typeface="Times New Roman" pitchFamily="18" charset="0"/>
                  </a:rPr>
                  <a:t>hecta</a:t>
                </a:r>
                <a:endParaRPr lang="vi-VN" sz="1300">
                  <a:solidFill>
                    <a:schemeClr val="bg1"/>
                  </a:solidFill>
                  <a:latin typeface="Times New Roman" pitchFamily="18" charset="0"/>
                  <a:cs typeface="Times New Roman" pitchFamily="18" charset="0"/>
                </a:endParaRPr>
              </a:p>
            </c:rich>
          </c:tx>
          <c:layout>
            <c:manualLayout>
              <c:xMode val="edge"/>
              <c:yMode val="edge"/>
              <c:x val="6.3045322459692535E-2"/>
              <c:y val="1.7669808319414636E-2"/>
            </c:manualLayout>
          </c:layout>
          <c:overlay val="0"/>
        </c:title>
        <c:numFmt formatCode="General" sourceLinked="0"/>
        <c:majorTickMark val="out"/>
        <c:minorTickMark val="none"/>
        <c:tickLblPos val="nextTo"/>
        <c:txPr>
          <a:bodyPr/>
          <a:lstStyle/>
          <a:p>
            <a:pPr>
              <a:defRPr>
                <a:solidFill>
                  <a:schemeClr val="bg1"/>
                </a:solidFill>
              </a:defRPr>
            </a:pPr>
            <a:endParaRPr lang="en-US"/>
          </a:p>
        </c:txPr>
        <c:crossAx val="-1810367504"/>
        <c:crosses val="autoZero"/>
        <c:auto val="1"/>
        <c:lblAlgn val="ctr"/>
        <c:lblOffset val="100"/>
        <c:noMultiLvlLbl val="0"/>
      </c:catAx>
      <c:valAx>
        <c:axId val="-1810367504"/>
        <c:scaling>
          <c:orientation val="minMax"/>
        </c:scaling>
        <c:delete val="0"/>
        <c:axPos val="l"/>
        <c:majorGridlines/>
        <c:numFmt formatCode="0" sourceLinked="1"/>
        <c:majorTickMark val="out"/>
        <c:minorTickMark val="none"/>
        <c:tickLblPos val="nextTo"/>
        <c:txPr>
          <a:bodyPr/>
          <a:lstStyle/>
          <a:p>
            <a:pPr>
              <a:defRPr>
                <a:solidFill>
                  <a:schemeClr val="bg1"/>
                </a:solidFill>
              </a:defRPr>
            </a:pPr>
            <a:endParaRPr lang="en-US"/>
          </a:p>
        </c:txPr>
        <c:crossAx val="-1810362608"/>
        <c:crosses val="autoZero"/>
        <c:crossBetween val="between"/>
      </c:valAx>
    </c:plotArea>
    <c:legend>
      <c:legendPos val="r"/>
      <c:layout>
        <c:manualLayout>
          <c:xMode val="edge"/>
          <c:yMode val="edge"/>
          <c:x val="0.88163265529308898"/>
          <c:y val="0.17371276959945234"/>
          <c:w val="9.0589566929133905E-2"/>
          <c:h val="0.16223629654988794"/>
        </c:manualLayout>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solidFill>
                  <a:schemeClr val="bg1"/>
                </a:solidFill>
                <a:latin typeface="Times New Roman" pitchFamily="18" charset="0"/>
                <a:cs typeface="Times New Roman" pitchFamily="18" charset="0"/>
              </a:defRPr>
            </a:pPr>
            <a:r>
              <a:rPr lang="en-US" sz="1500">
                <a:solidFill>
                  <a:schemeClr val="bg1"/>
                </a:solidFill>
                <a:latin typeface="Times New Roman" pitchFamily="18" charset="0"/>
                <a:cs typeface="Times New Roman" pitchFamily="18" charset="0"/>
              </a:rPr>
              <a:t>Tương</a:t>
            </a:r>
            <a:r>
              <a:rPr lang="en-US" sz="1500" baseline="0">
                <a:solidFill>
                  <a:schemeClr val="bg1"/>
                </a:solidFill>
                <a:latin typeface="Times New Roman" pitchFamily="18" charset="0"/>
                <a:cs typeface="Times New Roman" pitchFamily="18" charset="0"/>
              </a:rPr>
              <a:t> quan thay đổi diện tích đất lâm nghiệp các tỉnh giai đoạn 2010 - 2013 </a:t>
            </a:r>
            <a:endParaRPr lang="vi-VN" sz="1500">
              <a:solidFill>
                <a:schemeClr val="bg1"/>
              </a:solidFill>
              <a:latin typeface="Times New Roman" pitchFamily="18" charset="0"/>
              <a:cs typeface="Times New Roman" pitchFamily="18" charset="0"/>
            </a:endParaRPr>
          </a:p>
        </c:rich>
      </c:tx>
      <c:layout>
        <c:manualLayout>
          <c:xMode val="edge"/>
          <c:yMode val="edge"/>
          <c:x val="0.14933125832523791"/>
          <c:y val="0.88466167045678434"/>
        </c:manualLayout>
      </c:layout>
      <c:overlay val="1"/>
    </c:title>
    <c:autoTitleDeleted val="0"/>
    <c:plotArea>
      <c:layout>
        <c:manualLayout>
          <c:layoutTarget val="inner"/>
          <c:xMode val="edge"/>
          <c:yMode val="edge"/>
          <c:x val="7.9464352309651501E-2"/>
          <c:y val="5.8498548712432284E-2"/>
          <c:w val="0.83885039304503162"/>
          <c:h val="0.6687548770922862"/>
        </c:manualLayout>
      </c:layout>
      <c:barChart>
        <c:barDir val="col"/>
        <c:grouping val="clustered"/>
        <c:varyColors val="0"/>
        <c:ser>
          <c:idx val="0"/>
          <c:order val="0"/>
          <c:tx>
            <c:strRef>
              <c:f>Sheet6!$G$5</c:f>
              <c:strCache>
                <c:ptCount val="1"/>
                <c:pt idx="0">
                  <c:v>2010</c:v>
                </c:pt>
              </c:strCache>
            </c:strRef>
          </c:tx>
          <c:spPr>
            <a:solidFill>
              <a:srgbClr val="FF0000"/>
            </a:solidFill>
          </c:spPr>
          <c:invertIfNegative val="0"/>
          <c:cat>
            <c:strRef>
              <c:f>Sheet6!$F$6:$F$42</c:f>
              <c:strCache>
                <c:ptCount val="37"/>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Lai Châu</c:v>
                </c:pt>
                <c:pt idx="19">
                  <c:v>Lạng Sơn</c:v>
                </c:pt>
                <c:pt idx="20">
                  <c:v>Lào Cai</c:v>
                </c:pt>
                <c:pt idx="21">
                  <c:v>Long An</c:v>
                </c:pt>
                <c:pt idx="22">
                  <c:v>Nam Định</c:v>
                </c:pt>
                <c:pt idx="23">
                  <c:v>Nghệ An</c:v>
                </c:pt>
                <c:pt idx="24">
                  <c:v>Phú Yên</c:v>
                </c:pt>
                <c:pt idx="25">
                  <c:v>Quảng Nam</c:v>
                </c:pt>
                <c:pt idx="26">
                  <c:v>Quảng Ngãi</c:v>
                </c:pt>
                <c:pt idx="27">
                  <c:v>Quảng Ninh</c:v>
                </c:pt>
                <c:pt idx="28">
                  <c:v>Sơn La</c:v>
                </c:pt>
                <c:pt idx="29">
                  <c:v>Thái Bình</c:v>
                </c:pt>
                <c:pt idx="30">
                  <c:v>Thái Nguyên</c:v>
                </c:pt>
                <c:pt idx="31">
                  <c:v>Thanh Hoá</c:v>
                </c:pt>
                <c:pt idx="32">
                  <c:v>TP.HCM</c:v>
                </c:pt>
                <c:pt idx="33">
                  <c:v>Trà Vinh</c:v>
                </c:pt>
                <c:pt idx="34">
                  <c:v>TT-Huế</c:v>
                </c:pt>
                <c:pt idx="35">
                  <c:v>Tuyên Quang</c:v>
                </c:pt>
                <c:pt idx="36">
                  <c:v>Yên Bái</c:v>
                </c:pt>
              </c:strCache>
            </c:strRef>
          </c:cat>
          <c:val>
            <c:numRef>
              <c:f>Sheet6!$G$6:$G$42</c:f>
              <c:numCache>
                <c:formatCode>0</c:formatCode>
                <c:ptCount val="37"/>
                <c:pt idx="0">
                  <c:v>13912.47</c:v>
                </c:pt>
                <c:pt idx="1">
                  <c:v>4740.1100000000024</c:v>
                </c:pt>
                <c:pt idx="2">
                  <c:v>625.29999999999995</c:v>
                </c:pt>
                <c:pt idx="3">
                  <c:v>306344</c:v>
                </c:pt>
                <c:pt idx="4">
                  <c:v>12519</c:v>
                </c:pt>
                <c:pt idx="5">
                  <c:v>364607.74</c:v>
                </c:pt>
                <c:pt idx="6">
                  <c:v>33515.96</c:v>
                </c:pt>
                <c:pt idx="7">
                  <c:v>534483.07999999938</c:v>
                </c:pt>
                <c:pt idx="8">
                  <c:v>59152.3</c:v>
                </c:pt>
                <c:pt idx="9">
                  <c:v>279510</c:v>
                </c:pt>
                <c:pt idx="10">
                  <c:v>602478.4</c:v>
                </c:pt>
                <c:pt idx="11">
                  <c:v>181569.32359999989</c:v>
                </c:pt>
                <c:pt idx="12">
                  <c:v>11421</c:v>
                </c:pt>
                <c:pt idx="13">
                  <c:v>524367.82999999996</c:v>
                </c:pt>
                <c:pt idx="14">
                  <c:v>6376.5</c:v>
                </c:pt>
                <c:pt idx="15">
                  <c:v>351147</c:v>
                </c:pt>
                <c:pt idx="16">
                  <c:v>10886</c:v>
                </c:pt>
                <c:pt idx="17">
                  <c:v>5104</c:v>
                </c:pt>
                <c:pt idx="18">
                  <c:v>402485</c:v>
                </c:pt>
                <c:pt idx="19">
                  <c:v>559173.6</c:v>
                </c:pt>
                <c:pt idx="20">
                  <c:v>324321.0300000002</c:v>
                </c:pt>
                <c:pt idx="21">
                  <c:v>43998.68</c:v>
                </c:pt>
                <c:pt idx="22">
                  <c:v>4240.5</c:v>
                </c:pt>
                <c:pt idx="23">
                  <c:v>972910.6</c:v>
                </c:pt>
                <c:pt idx="24">
                  <c:v>250609.8</c:v>
                </c:pt>
                <c:pt idx="25">
                  <c:v>681433</c:v>
                </c:pt>
                <c:pt idx="26">
                  <c:v>265265</c:v>
                </c:pt>
                <c:pt idx="27">
                  <c:v>387287.76</c:v>
                </c:pt>
                <c:pt idx="28">
                  <c:v>624380.81000000041</c:v>
                </c:pt>
                <c:pt idx="29">
                  <c:v>1405</c:v>
                </c:pt>
                <c:pt idx="30">
                  <c:v>180639.3</c:v>
                </c:pt>
                <c:pt idx="31">
                  <c:v>600062</c:v>
                </c:pt>
                <c:pt idx="32">
                  <c:v>34114.199999999997</c:v>
                </c:pt>
                <c:pt idx="33">
                  <c:v>6684.3</c:v>
                </c:pt>
                <c:pt idx="34">
                  <c:v>317333.87</c:v>
                </c:pt>
                <c:pt idx="35">
                  <c:v>123494.23999999999</c:v>
                </c:pt>
                <c:pt idx="36">
                  <c:v>474768.01</c:v>
                </c:pt>
              </c:numCache>
            </c:numRef>
          </c:val>
        </c:ser>
        <c:ser>
          <c:idx val="1"/>
          <c:order val="1"/>
          <c:tx>
            <c:strRef>
              <c:f>Sheet6!$H$5</c:f>
              <c:strCache>
                <c:ptCount val="1"/>
                <c:pt idx="0">
                  <c:v>2013</c:v>
                </c:pt>
              </c:strCache>
            </c:strRef>
          </c:tx>
          <c:spPr>
            <a:solidFill>
              <a:srgbClr val="FFC000"/>
            </a:solidFill>
          </c:spPr>
          <c:invertIfNegative val="0"/>
          <c:cat>
            <c:strRef>
              <c:f>Sheet6!$F$6:$F$42</c:f>
              <c:strCache>
                <c:ptCount val="37"/>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Lai Châu</c:v>
                </c:pt>
                <c:pt idx="19">
                  <c:v>Lạng Sơn</c:v>
                </c:pt>
                <c:pt idx="20">
                  <c:v>Lào Cai</c:v>
                </c:pt>
                <c:pt idx="21">
                  <c:v>Long An</c:v>
                </c:pt>
                <c:pt idx="22">
                  <c:v>Nam Định</c:v>
                </c:pt>
                <c:pt idx="23">
                  <c:v>Nghệ An</c:v>
                </c:pt>
                <c:pt idx="24">
                  <c:v>Phú Yên</c:v>
                </c:pt>
                <c:pt idx="25">
                  <c:v>Quảng Nam</c:v>
                </c:pt>
                <c:pt idx="26">
                  <c:v>Quảng Ngãi</c:v>
                </c:pt>
                <c:pt idx="27">
                  <c:v>Quảng Ninh</c:v>
                </c:pt>
                <c:pt idx="28">
                  <c:v>Sơn La</c:v>
                </c:pt>
                <c:pt idx="29">
                  <c:v>Thái Bình</c:v>
                </c:pt>
                <c:pt idx="30">
                  <c:v>Thái Nguyên</c:v>
                </c:pt>
                <c:pt idx="31">
                  <c:v>Thanh Hoá</c:v>
                </c:pt>
                <c:pt idx="32">
                  <c:v>TP.HCM</c:v>
                </c:pt>
                <c:pt idx="33">
                  <c:v>Trà Vinh</c:v>
                </c:pt>
                <c:pt idx="34">
                  <c:v>TT-Huế</c:v>
                </c:pt>
                <c:pt idx="35">
                  <c:v>Tuyên Quang</c:v>
                </c:pt>
                <c:pt idx="36">
                  <c:v>Yên Bái</c:v>
                </c:pt>
              </c:strCache>
            </c:strRef>
          </c:cat>
          <c:val>
            <c:numRef>
              <c:f>Sheet6!$H$6:$H$42</c:f>
              <c:numCache>
                <c:formatCode>0</c:formatCode>
                <c:ptCount val="37"/>
                <c:pt idx="0">
                  <c:v>13912.47</c:v>
                </c:pt>
                <c:pt idx="1">
                  <c:v>4707.7</c:v>
                </c:pt>
                <c:pt idx="2">
                  <c:v>630.99</c:v>
                </c:pt>
                <c:pt idx="3">
                  <c:v>363032</c:v>
                </c:pt>
                <c:pt idx="4">
                  <c:v>15275.46</c:v>
                </c:pt>
                <c:pt idx="5">
                  <c:v>360138.83</c:v>
                </c:pt>
                <c:pt idx="6">
                  <c:v>32351.7</c:v>
                </c:pt>
                <c:pt idx="7">
                  <c:v>526970.4499999996</c:v>
                </c:pt>
                <c:pt idx="8">
                  <c:v>66618.2</c:v>
                </c:pt>
                <c:pt idx="9">
                  <c:v>263956.89999999997</c:v>
                </c:pt>
                <c:pt idx="10">
                  <c:v>637817.24</c:v>
                </c:pt>
                <c:pt idx="11">
                  <c:v>181503.38909999985</c:v>
                </c:pt>
                <c:pt idx="12">
                  <c:v>11475</c:v>
                </c:pt>
                <c:pt idx="13">
                  <c:v>561765.93000000005</c:v>
                </c:pt>
                <c:pt idx="14">
                  <c:v>6252.09</c:v>
                </c:pt>
                <c:pt idx="15">
                  <c:v>351891</c:v>
                </c:pt>
                <c:pt idx="16">
                  <c:v>10850</c:v>
                </c:pt>
                <c:pt idx="17">
                  <c:v>5104</c:v>
                </c:pt>
                <c:pt idx="18">
                  <c:v>738994.2</c:v>
                </c:pt>
                <c:pt idx="19">
                  <c:v>569741.67999999947</c:v>
                </c:pt>
                <c:pt idx="20">
                  <c:v>336210.16</c:v>
                </c:pt>
                <c:pt idx="21">
                  <c:v>38837.97</c:v>
                </c:pt>
                <c:pt idx="22">
                  <c:v>4251.08</c:v>
                </c:pt>
                <c:pt idx="23">
                  <c:v>963691</c:v>
                </c:pt>
                <c:pt idx="24">
                  <c:v>253323.6</c:v>
                </c:pt>
                <c:pt idx="25">
                  <c:v>726633.75</c:v>
                </c:pt>
                <c:pt idx="26">
                  <c:v>274654</c:v>
                </c:pt>
                <c:pt idx="27">
                  <c:v>390330.6</c:v>
                </c:pt>
                <c:pt idx="28">
                  <c:v>637992.69999999925</c:v>
                </c:pt>
                <c:pt idx="29">
                  <c:v>1405</c:v>
                </c:pt>
                <c:pt idx="30">
                  <c:v>179595.68</c:v>
                </c:pt>
                <c:pt idx="31">
                  <c:v>585592.19999999925</c:v>
                </c:pt>
                <c:pt idx="32">
                  <c:v>33987.199999999997</c:v>
                </c:pt>
                <c:pt idx="33">
                  <c:v>6675.8600000000024</c:v>
                </c:pt>
                <c:pt idx="34">
                  <c:v>325208.83</c:v>
                </c:pt>
                <c:pt idx="35">
                  <c:v>75127.97</c:v>
                </c:pt>
                <c:pt idx="36">
                  <c:v>474120.99000000017</c:v>
                </c:pt>
              </c:numCache>
            </c:numRef>
          </c:val>
        </c:ser>
        <c:dLbls>
          <c:showLegendKey val="0"/>
          <c:showVal val="0"/>
          <c:showCatName val="0"/>
          <c:showSerName val="0"/>
          <c:showPercent val="0"/>
          <c:showBubbleSize val="0"/>
        </c:dLbls>
        <c:gapWidth val="150"/>
        <c:axId val="-1758610480"/>
        <c:axId val="-1758621904"/>
      </c:barChart>
      <c:catAx>
        <c:axId val="-1758610480"/>
        <c:scaling>
          <c:orientation val="minMax"/>
        </c:scaling>
        <c:delete val="0"/>
        <c:axPos val="b"/>
        <c:title>
          <c:tx>
            <c:rich>
              <a:bodyPr/>
              <a:lstStyle/>
              <a:p>
                <a:pPr>
                  <a:defRPr sz="1300">
                    <a:solidFill>
                      <a:schemeClr val="bg1"/>
                    </a:solidFill>
                    <a:latin typeface="Times New Roman" pitchFamily="18" charset="0"/>
                    <a:cs typeface="Times New Roman" pitchFamily="18" charset="0"/>
                  </a:defRPr>
                </a:pPr>
                <a:r>
                  <a:rPr lang="en-US" sz="1300">
                    <a:solidFill>
                      <a:schemeClr val="bg1"/>
                    </a:solidFill>
                    <a:latin typeface="Times New Roman" pitchFamily="18" charset="0"/>
                    <a:cs typeface="Times New Roman" pitchFamily="18" charset="0"/>
                  </a:rPr>
                  <a:t>hecta</a:t>
                </a:r>
              </a:p>
            </c:rich>
          </c:tx>
          <c:layout>
            <c:manualLayout>
              <c:xMode val="edge"/>
              <c:yMode val="edge"/>
              <c:x val="7.7899671602984333E-2"/>
              <c:y val="1.7220635778633003E-2"/>
            </c:manualLayout>
          </c:layout>
          <c:overlay val="0"/>
        </c:title>
        <c:numFmt formatCode="General" sourceLinked="0"/>
        <c:majorTickMark val="out"/>
        <c:minorTickMark val="none"/>
        <c:tickLblPos val="nextTo"/>
        <c:txPr>
          <a:bodyPr/>
          <a:lstStyle/>
          <a:p>
            <a:pPr>
              <a:defRPr>
                <a:solidFill>
                  <a:schemeClr val="bg1"/>
                </a:solidFill>
              </a:defRPr>
            </a:pPr>
            <a:endParaRPr lang="en-US"/>
          </a:p>
        </c:txPr>
        <c:crossAx val="-1758621904"/>
        <c:crosses val="autoZero"/>
        <c:auto val="1"/>
        <c:lblAlgn val="ctr"/>
        <c:lblOffset val="100"/>
        <c:noMultiLvlLbl val="0"/>
      </c:catAx>
      <c:valAx>
        <c:axId val="-1758621904"/>
        <c:scaling>
          <c:orientation val="minMax"/>
        </c:scaling>
        <c:delete val="0"/>
        <c:axPos val="l"/>
        <c:majorGridlines/>
        <c:numFmt formatCode="0" sourceLinked="1"/>
        <c:majorTickMark val="out"/>
        <c:minorTickMark val="none"/>
        <c:tickLblPos val="nextTo"/>
        <c:txPr>
          <a:bodyPr/>
          <a:lstStyle/>
          <a:p>
            <a:pPr>
              <a:defRPr>
                <a:solidFill>
                  <a:schemeClr val="bg1"/>
                </a:solidFill>
              </a:defRPr>
            </a:pPr>
            <a:endParaRPr lang="en-US"/>
          </a:p>
        </c:txPr>
        <c:crossAx val="-1758610480"/>
        <c:crosses val="autoZero"/>
        <c:crossBetween val="between"/>
      </c:valAx>
    </c:plotArea>
    <c:legend>
      <c:legendPos val="r"/>
      <c:layout>
        <c:manualLayout>
          <c:xMode val="edge"/>
          <c:yMode val="edge"/>
          <c:x val="0.8830215441819772"/>
          <c:y val="8.9171706797519873E-2"/>
          <c:w val="7.6700678040244982E-2"/>
          <c:h val="0.12600441249191685"/>
        </c:manualLayout>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solidFill>
                  <a:schemeClr val="bg1"/>
                </a:solidFill>
                <a:latin typeface="+mj-lt"/>
              </a:defRPr>
            </a:pPr>
            <a:r>
              <a:rPr lang="vi-VN" sz="1500">
                <a:solidFill>
                  <a:schemeClr val="bg1"/>
                </a:solidFill>
                <a:latin typeface="+mj-lt"/>
              </a:rPr>
              <a:t>Tương quan thay đổi diện tích đất chuyên dùng các tỉnh giai đoạn 2010 - 2013</a:t>
            </a:r>
          </a:p>
        </c:rich>
      </c:tx>
      <c:layout>
        <c:manualLayout>
          <c:xMode val="edge"/>
          <c:yMode val="edge"/>
          <c:x val="0.17441819772528447"/>
          <c:y val="0.91435917341318296"/>
        </c:manualLayout>
      </c:layout>
      <c:overlay val="1"/>
    </c:title>
    <c:autoTitleDeleted val="0"/>
    <c:plotArea>
      <c:layout>
        <c:manualLayout>
          <c:layoutTarget val="inner"/>
          <c:xMode val="edge"/>
          <c:yMode val="edge"/>
          <c:x val="6.6096661050453726E-2"/>
          <c:y val="8.4044582455362157E-2"/>
          <c:w val="0.84862094240350094"/>
          <c:h val="0.6620049166389419"/>
        </c:manualLayout>
      </c:layout>
      <c:barChart>
        <c:barDir val="col"/>
        <c:grouping val="clustered"/>
        <c:varyColors val="0"/>
        <c:ser>
          <c:idx val="0"/>
          <c:order val="0"/>
          <c:tx>
            <c:strRef>
              <c:f>Sheet6!$K$5</c:f>
              <c:strCache>
                <c:ptCount val="1"/>
                <c:pt idx="0">
                  <c:v>2010</c:v>
                </c:pt>
              </c:strCache>
            </c:strRef>
          </c:tx>
          <c:spPr>
            <a:solidFill>
              <a:srgbClr val="FF0000"/>
            </a:solidFill>
          </c:spPr>
          <c:invertIfNegative val="0"/>
          <c:cat>
            <c:strRef>
              <c:f>Sheet6!$J$6:$J$43</c:f>
              <c:strCache>
                <c:ptCount val="38"/>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Hưng Yên</c:v>
                </c:pt>
                <c:pt idx="19">
                  <c:v>Lai Châu</c:v>
                </c:pt>
                <c:pt idx="20">
                  <c:v>Lạng Sơn</c:v>
                </c:pt>
                <c:pt idx="21">
                  <c:v>Lào Cai</c:v>
                </c:pt>
                <c:pt idx="22">
                  <c:v>Long An</c:v>
                </c:pt>
                <c:pt idx="23">
                  <c:v>Nam Định</c:v>
                </c:pt>
                <c:pt idx="24">
                  <c:v>Nghệ An</c:v>
                </c:pt>
                <c:pt idx="25">
                  <c:v>Phú Yên</c:v>
                </c:pt>
                <c:pt idx="26">
                  <c:v>Quảng Nam</c:v>
                </c:pt>
                <c:pt idx="27">
                  <c:v>Quảng Ngãi</c:v>
                </c:pt>
                <c:pt idx="28">
                  <c:v>Quảng Ninh</c:v>
                </c:pt>
                <c:pt idx="29">
                  <c:v>Sơn La</c:v>
                </c:pt>
                <c:pt idx="30">
                  <c:v>Thái Bình</c:v>
                </c:pt>
                <c:pt idx="31">
                  <c:v>Thái Nguyên</c:v>
                </c:pt>
                <c:pt idx="32">
                  <c:v>Thanh Hoá</c:v>
                </c:pt>
                <c:pt idx="33">
                  <c:v>TP.HCM</c:v>
                </c:pt>
                <c:pt idx="34">
                  <c:v>Trà Vinh</c:v>
                </c:pt>
                <c:pt idx="35">
                  <c:v>TT-Huế</c:v>
                </c:pt>
                <c:pt idx="36">
                  <c:v>Tuyên Quang</c:v>
                </c:pt>
                <c:pt idx="37">
                  <c:v>Yên Bái</c:v>
                </c:pt>
              </c:strCache>
            </c:strRef>
          </c:cat>
          <c:val>
            <c:numRef>
              <c:f>Sheet6!$K$6:$K$43</c:f>
              <c:numCache>
                <c:formatCode>0</c:formatCode>
                <c:ptCount val="38"/>
                <c:pt idx="0">
                  <c:v>26765.329999999991</c:v>
                </c:pt>
                <c:pt idx="1">
                  <c:v>10293.19</c:v>
                </c:pt>
                <c:pt idx="2">
                  <c:v>17293.2</c:v>
                </c:pt>
                <c:pt idx="3">
                  <c:v>29365</c:v>
                </c:pt>
                <c:pt idx="4">
                  <c:v>33834</c:v>
                </c:pt>
                <c:pt idx="5">
                  <c:v>49644.800000000003</c:v>
                </c:pt>
                <c:pt idx="6">
                  <c:v>33088.99</c:v>
                </c:pt>
                <c:pt idx="7">
                  <c:v>13688.03</c:v>
                </c:pt>
                <c:pt idx="8">
                  <c:v>40793.5</c:v>
                </c:pt>
                <c:pt idx="9">
                  <c:v>22321</c:v>
                </c:pt>
                <c:pt idx="10">
                  <c:v>10357.39</c:v>
                </c:pt>
                <c:pt idx="11">
                  <c:v>49755.9755</c:v>
                </c:pt>
                <c:pt idx="12">
                  <c:v>25768</c:v>
                </c:pt>
                <c:pt idx="13">
                  <c:v>12292.67</c:v>
                </c:pt>
                <c:pt idx="14">
                  <c:v>15303.6</c:v>
                </c:pt>
                <c:pt idx="15">
                  <c:v>42133</c:v>
                </c:pt>
                <c:pt idx="16">
                  <c:v>30011</c:v>
                </c:pt>
                <c:pt idx="17">
                  <c:v>9579</c:v>
                </c:pt>
                <c:pt idx="18">
                  <c:v>17270.54</c:v>
                </c:pt>
                <c:pt idx="19">
                  <c:v>8494</c:v>
                </c:pt>
                <c:pt idx="20">
                  <c:v>25832.78000000001</c:v>
                </c:pt>
                <c:pt idx="21">
                  <c:v>18045.10999999999</c:v>
                </c:pt>
                <c:pt idx="22">
                  <c:v>43011.159999999996</c:v>
                </c:pt>
                <c:pt idx="23">
                  <c:v>24966</c:v>
                </c:pt>
                <c:pt idx="24">
                  <c:v>63871.5</c:v>
                </c:pt>
                <c:pt idx="25">
                  <c:v>24501.5</c:v>
                </c:pt>
                <c:pt idx="26">
                  <c:v>33673</c:v>
                </c:pt>
                <c:pt idx="27">
                  <c:v>20020</c:v>
                </c:pt>
                <c:pt idx="28">
                  <c:v>40516.410000000003</c:v>
                </c:pt>
                <c:pt idx="29">
                  <c:v>18431.689999999988</c:v>
                </c:pt>
                <c:pt idx="30">
                  <c:v>26229.48000000001</c:v>
                </c:pt>
                <c:pt idx="31">
                  <c:v>19186.099999999988</c:v>
                </c:pt>
                <c:pt idx="32">
                  <c:v>70805</c:v>
                </c:pt>
                <c:pt idx="33">
                  <c:v>32966.800000000003</c:v>
                </c:pt>
                <c:pt idx="34">
                  <c:v>13433</c:v>
                </c:pt>
                <c:pt idx="35">
                  <c:v>28680.67</c:v>
                </c:pt>
                <c:pt idx="36">
                  <c:v>8767.56</c:v>
                </c:pt>
                <c:pt idx="37">
                  <c:v>13837.31</c:v>
                </c:pt>
              </c:numCache>
            </c:numRef>
          </c:val>
        </c:ser>
        <c:ser>
          <c:idx val="1"/>
          <c:order val="1"/>
          <c:tx>
            <c:strRef>
              <c:f>Sheet6!$L$5</c:f>
              <c:strCache>
                <c:ptCount val="1"/>
                <c:pt idx="0">
                  <c:v>2013</c:v>
                </c:pt>
              </c:strCache>
            </c:strRef>
          </c:tx>
          <c:spPr>
            <a:solidFill>
              <a:srgbClr val="FFC000"/>
            </a:solidFill>
          </c:spPr>
          <c:invertIfNegative val="0"/>
          <c:cat>
            <c:strRef>
              <c:f>Sheet6!$J$6:$J$43</c:f>
              <c:strCache>
                <c:ptCount val="38"/>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Hưng Yên</c:v>
                </c:pt>
                <c:pt idx="19">
                  <c:v>Lai Châu</c:v>
                </c:pt>
                <c:pt idx="20">
                  <c:v>Lạng Sơn</c:v>
                </c:pt>
                <c:pt idx="21">
                  <c:v>Lào Cai</c:v>
                </c:pt>
                <c:pt idx="22">
                  <c:v>Long An</c:v>
                </c:pt>
                <c:pt idx="23">
                  <c:v>Nam Định</c:v>
                </c:pt>
                <c:pt idx="24">
                  <c:v>Nghệ An</c:v>
                </c:pt>
                <c:pt idx="25">
                  <c:v>Phú Yên</c:v>
                </c:pt>
                <c:pt idx="26">
                  <c:v>Quảng Nam</c:v>
                </c:pt>
                <c:pt idx="27">
                  <c:v>Quảng Ngãi</c:v>
                </c:pt>
                <c:pt idx="28">
                  <c:v>Quảng Ninh</c:v>
                </c:pt>
                <c:pt idx="29">
                  <c:v>Sơn La</c:v>
                </c:pt>
                <c:pt idx="30">
                  <c:v>Thái Bình</c:v>
                </c:pt>
                <c:pt idx="31">
                  <c:v>Thái Nguyên</c:v>
                </c:pt>
                <c:pt idx="32">
                  <c:v>Thanh Hoá</c:v>
                </c:pt>
                <c:pt idx="33">
                  <c:v>TP.HCM</c:v>
                </c:pt>
                <c:pt idx="34">
                  <c:v>Trà Vinh</c:v>
                </c:pt>
                <c:pt idx="35">
                  <c:v>TT-Huế</c:v>
                </c:pt>
                <c:pt idx="36">
                  <c:v>Tuyên Quang</c:v>
                </c:pt>
                <c:pt idx="37">
                  <c:v>Yên Bái</c:v>
                </c:pt>
              </c:strCache>
            </c:strRef>
          </c:cat>
          <c:val>
            <c:numRef>
              <c:f>Sheet6!$L$6:$L$43</c:f>
              <c:numCache>
                <c:formatCode>0</c:formatCode>
                <c:ptCount val="38"/>
                <c:pt idx="0">
                  <c:v>27116.12</c:v>
                </c:pt>
                <c:pt idx="1">
                  <c:v>11093.51</c:v>
                </c:pt>
                <c:pt idx="2">
                  <c:v>18057.71</c:v>
                </c:pt>
                <c:pt idx="3">
                  <c:v>30872</c:v>
                </c:pt>
                <c:pt idx="4">
                  <c:v>35048.550000000003</c:v>
                </c:pt>
                <c:pt idx="5">
                  <c:v>54592.68</c:v>
                </c:pt>
                <c:pt idx="6">
                  <c:v>36115.119999999995</c:v>
                </c:pt>
                <c:pt idx="7">
                  <c:v>14559.76</c:v>
                </c:pt>
                <c:pt idx="8">
                  <c:v>42693.4</c:v>
                </c:pt>
                <c:pt idx="9">
                  <c:v>25547.149999999994</c:v>
                </c:pt>
                <c:pt idx="10">
                  <c:v>11029.58</c:v>
                </c:pt>
                <c:pt idx="11">
                  <c:v>50605.880800000021</c:v>
                </c:pt>
                <c:pt idx="12">
                  <c:v>24534</c:v>
                </c:pt>
                <c:pt idx="13">
                  <c:v>13889.76</c:v>
                </c:pt>
                <c:pt idx="14">
                  <c:v>16564.2</c:v>
                </c:pt>
                <c:pt idx="15">
                  <c:v>44857</c:v>
                </c:pt>
                <c:pt idx="16">
                  <c:v>30811</c:v>
                </c:pt>
                <c:pt idx="17">
                  <c:v>9752</c:v>
                </c:pt>
                <c:pt idx="18">
                  <c:v>17960.14</c:v>
                </c:pt>
                <c:pt idx="19">
                  <c:v>5445.5</c:v>
                </c:pt>
                <c:pt idx="20">
                  <c:v>26687.87</c:v>
                </c:pt>
                <c:pt idx="21">
                  <c:v>20863.599999999988</c:v>
                </c:pt>
                <c:pt idx="22">
                  <c:v>44469.49</c:v>
                </c:pt>
                <c:pt idx="23">
                  <c:v>25665.14</c:v>
                </c:pt>
                <c:pt idx="24">
                  <c:v>72054.5</c:v>
                </c:pt>
                <c:pt idx="25">
                  <c:v>24730.799999999996</c:v>
                </c:pt>
                <c:pt idx="26">
                  <c:v>36809.189999999995</c:v>
                </c:pt>
                <c:pt idx="27">
                  <c:v>21654</c:v>
                </c:pt>
                <c:pt idx="28">
                  <c:v>42807.9</c:v>
                </c:pt>
                <c:pt idx="29">
                  <c:v>19782.71</c:v>
                </c:pt>
                <c:pt idx="30">
                  <c:v>28910.01</c:v>
                </c:pt>
                <c:pt idx="31">
                  <c:v>20916.14</c:v>
                </c:pt>
                <c:pt idx="32">
                  <c:v>73825.100000000006</c:v>
                </c:pt>
                <c:pt idx="33">
                  <c:v>33549.9</c:v>
                </c:pt>
                <c:pt idx="34">
                  <c:v>13837.379999999986</c:v>
                </c:pt>
                <c:pt idx="35">
                  <c:v>32160.57</c:v>
                </c:pt>
                <c:pt idx="36">
                  <c:v>4166.54</c:v>
                </c:pt>
                <c:pt idx="37">
                  <c:v>15604.04</c:v>
                </c:pt>
              </c:numCache>
            </c:numRef>
          </c:val>
        </c:ser>
        <c:dLbls>
          <c:showLegendKey val="0"/>
          <c:showVal val="0"/>
          <c:showCatName val="0"/>
          <c:showSerName val="0"/>
          <c:showPercent val="0"/>
          <c:showBubbleSize val="0"/>
        </c:dLbls>
        <c:gapWidth val="150"/>
        <c:axId val="-1758621360"/>
        <c:axId val="-1758613744"/>
      </c:barChart>
      <c:catAx>
        <c:axId val="-1758621360"/>
        <c:scaling>
          <c:orientation val="minMax"/>
        </c:scaling>
        <c:delete val="0"/>
        <c:axPos val="b"/>
        <c:title>
          <c:tx>
            <c:rich>
              <a:bodyPr/>
              <a:lstStyle/>
              <a:p>
                <a:pPr>
                  <a:defRPr sz="1300">
                    <a:solidFill>
                      <a:schemeClr val="bg1"/>
                    </a:solidFill>
                    <a:latin typeface="Times New Roman" pitchFamily="18" charset="0"/>
                    <a:cs typeface="Times New Roman" pitchFamily="18" charset="0"/>
                  </a:defRPr>
                </a:pPr>
                <a:r>
                  <a:rPr lang="en-US" sz="1300">
                    <a:solidFill>
                      <a:schemeClr val="bg1"/>
                    </a:solidFill>
                    <a:latin typeface="Times New Roman" pitchFamily="18" charset="0"/>
                    <a:cs typeface="Times New Roman" pitchFamily="18" charset="0"/>
                  </a:rPr>
                  <a:t>hecta</a:t>
                </a:r>
              </a:p>
            </c:rich>
          </c:tx>
          <c:layout>
            <c:manualLayout>
              <c:xMode val="edge"/>
              <c:yMode val="edge"/>
              <c:x val="6.6339566929133897E-2"/>
              <c:y val="2.8430187423755162E-2"/>
            </c:manualLayout>
          </c:layout>
          <c:overlay val="0"/>
        </c:title>
        <c:numFmt formatCode="General" sourceLinked="0"/>
        <c:majorTickMark val="out"/>
        <c:minorTickMark val="none"/>
        <c:tickLblPos val="nextTo"/>
        <c:txPr>
          <a:bodyPr/>
          <a:lstStyle/>
          <a:p>
            <a:pPr>
              <a:defRPr>
                <a:solidFill>
                  <a:schemeClr val="bg1"/>
                </a:solidFill>
              </a:defRPr>
            </a:pPr>
            <a:endParaRPr lang="en-US"/>
          </a:p>
        </c:txPr>
        <c:crossAx val="-1758613744"/>
        <c:crosses val="autoZero"/>
        <c:auto val="1"/>
        <c:lblAlgn val="ctr"/>
        <c:lblOffset val="100"/>
        <c:noMultiLvlLbl val="0"/>
      </c:catAx>
      <c:valAx>
        <c:axId val="-1758613744"/>
        <c:scaling>
          <c:orientation val="minMax"/>
        </c:scaling>
        <c:delete val="0"/>
        <c:axPos val="l"/>
        <c:majorGridlines/>
        <c:numFmt formatCode="0" sourceLinked="1"/>
        <c:majorTickMark val="out"/>
        <c:minorTickMark val="none"/>
        <c:tickLblPos val="nextTo"/>
        <c:txPr>
          <a:bodyPr/>
          <a:lstStyle/>
          <a:p>
            <a:pPr>
              <a:defRPr>
                <a:solidFill>
                  <a:schemeClr val="bg1"/>
                </a:solidFill>
              </a:defRPr>
            </a:pPr>
            <a:endParaRPr lang="en-US"/>
          </a:p>
        </c:txPr>
        <c:crossAx val="-1758621360"/>
        <c:crosses val="autoZero"/>
        <c:crossBetween val="between"/>
      </c:valAx>
    </c:plotArea>
    <c:legend>
      <c:legendPos val="r"/>
      <c:layout>
        <c:manualLayout>
          <c:xMode val="edge"/>
          <c:yMode val="edge"/>
          <c:x val="0.90107709973753258"/>
          <c:y val="0.22750489815533631"/>
          <c:w val="5.4478455818022783E-2"/>
          <c:h val="8.489630697571264E-2"/>
        </c:manualLayout>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solidFill>
                  <a:schemeClr val="bg1"/>
                </a:solidFill>
                <a:latin typeface="+mj-lt"/>
              </a:defRPr>
            </a:pPr>
            <a:r>
              <a:rPr lang="vi-VN" sz="1500">
                <a:solidFill>
                  <a:schemeClr val="bg1"/>
                </a:solidFill>
                <a:latin typeface="+mj-lt"/>
              </a:rPr>
              <a:t>Tương quan thay đổi diện tích đất ở các tỉnh giai đoạn 2010 - 2013</a:t>
            </a:r>
          </a:p>
        </c:rich>
      </c:tx>
      <c:layout>
        <c:manualLayout>
          <c:xMode val="edge"/>
          <c:yMode val="edge"/>
          <c:x val="0.21340008575827552"/>
          <c:y val="0.91708333935094"/>
        </c:manualLayout>
      </c:layout>
      <c:overlay val="0"/>
    </c:title>
    <c:autoTitleDeleted val="0"/>
    <c:plotArea>
      <c:layout>
        <c:manualLayout>
          <c:layoutTarget val="inner"/>
          <c:xMode val="edge"/>
          <c:yMode val="edge"/>
          <c:x val="6.047515183226819E-2"/>
          <c:y val="9.6481194858800481E-2"/>
          <c:w val="0.86757367605438462"/>
          <c:h val="0.6492242168584279"/>
        </c:manualLayout>
      </c:layout>
      <c:barChart>
        <c:barDir val="col"/>
        <c:grouping val="clustered"/>
        <c:varyColors val="0"/>
        <c:ser>
          <c:idx val="0"/>
          <c:order val="0"/>
          <c:tx>
            <c:strRef>
              <c:f>Sheet6!$O$5</c:f>
              <c:strCache>
                <c:ptCount val="1"/>
                <c:pt idx="0">
                  <c:v>2010</c:v>
                </c:pt>
              </c:strCache>
            </c:strRef>
          </c:tx>
          <c:spPr>
            <a:solidFill>
              <a:srgbClr val="FF0000"/>
            </a:solidFill>
          </c:spPr>
          <c:invertIfNegative val="0"/>
          <c:cat>
            <c:strRef>
              <c:f>Sheet6!$N$6:$N$43</c:f>
              <c:strCache>
                <c:ptCount val="38"/>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Hưng Yên</c:v>
                </c:pt>
                <c:pt idx="19">
                  <c:v>Lai Châu</c:v>
                </c:pt>
                <c:pt idx="20">
                  <c:v>Lạng Sơn</c:v>
                </c:pt>
                <c:pt idx="21">
                  <c:v>Lào Cai</c:v>
                </c:pt>
                <c:pt idx="22">
                  <c:v>Long An</c:v>
                </c:pt>
                <c:pt idx="23">
                  <c:v>Nam Định</c:v>
                </c:pt>
                <c:pt idx="24">
                  <c:v>Nghệ An</c:v>
                </c:pt>
                <c:pt idx="25">
                  <c:v>Phú Yên</c:v>
                </c:pt>
                <c:pt idx="26">
                  <c:v>Quảng Nam</c:v>
                </c:pt>
                <c:pt idx="27">
                  <c:v>Quảng Ngãi</c:v>
                </c:pt>
                <c:pt idx="28">
                  <c:v>Quảng Ninh</c:v>
                </c:pt>
                <c:pt idx="29">
                  <c:v>Sơn La</c:v>
                </c:pt>
                <c:pt idx="30">
                  <c:v>Thái Bình</c:v>
                </c:pt>
                <c:pt idx="31">
                  <c:v>Thái Nguyên</c:v>
                </c:pt>
                <c:pt idx="32">
                  <c:v>Thanh Hoá</c:v>
                </c:pt>
                <c:pt idx="33">
                  <c:v>TP.HCM</c:v>
                </c:pt>
                <c:pt idx="34">
                  <c:v>Trà Vinh</c:v>
                </c:pt>
                <c:pt idx="35">
                  <c:v>TT-Huế</c:v>
                </c:pt>
                <c:pt idx="36">
                  <c:v>Tuyên Quang</c:v>
                </c:pt>
                <c:pt idx="37">
                  <c:v>Yên Bái</c:v>
                </c:pt>
              </c:strCache>
            </c:strRef>
          </c:cat>
          <c:val>
            <c:numRef>
              <c:f>Sheet6!$O$6:$O$43</c:f>
              <c:numCache>
                <c:formatCode>0</c:formatCode>
                <c:ptCount val="38"/>
                <c:pt idx="0">
                  <c:v>15191.54</c:v>
                </c:pt>
                <c:pt idx="1">
                  <c:v>4252.79</c:v>
                </c:pt>
                <c:pt idx="2">
                  <c:v>9941.2000000000007</c:v>
                </c:pt>
                <c:pt idx="3">
                  <c:v>8014</c:v>
                </c:pt>
                <c:pt idx="4">
                  <c:v>8107</c:v>
                </c:pt>
                <c:pt idx="5">
                  <c:v>7813.6200000000026</c:v>
                </c:pt>
                <c:pt idx="6">
                  <c:v>5639.41</c:v>
                </c:pt>
                <c:pt idx="7">
                  <c:v>5066.54</c:v>
                </c:pt>
                <c:pt idx="8">
                  <c:v>6087.7</c:v>
                </c:pt>
                <c:pt idx="9">
                  <c:v>4546</c:v>
                </c:pt>
                <c:pt idx="10">
                  <c:v>4661.2</c:v>
                </c:pt>
                <c:pt idx="11">
                  <c:v>16795.870599999987</c:v>
                </c:pt>
                <c:pt idx="12">
                  <c:v>16841</c:v>
                </c:pt>
                <c:pt idx="13">
                  <c:v>6688.75</c:v>
                </c:pt>
                <c:pt idx="14">
                  <c:v>5487.4</c:v>
                </c:pt>
                <c:pt idx="15">
                  <c:v>8502</c:v>
                </c:pt>
                <c:pt idx="16">
                  <c:v>15549</c:v>
                </c:pt>
                <c:pt idx="17">
                  <c:v>3732</c:v>
                </c:pt>
                <c:pt idx="18">
                  <c:v>9991.83</c:v>
                </c:pt>
                <c:pt idx="19">
                  <c:v>4233</c:v>
                </c:pt>
                <c:pt idx="20">
                  <c:v>6746.33</c:v>
                </c:pt>
                <c:pt idx="21">
                  <c:v>3755.05</c:v>
                </c:pt>
                <c:pt idx="22">
                  <c:v>23891.4</c:v>
                </c:pt>
                <c:pt idx="23">
                  <c:v>10733</c:v>
                </c:pt>
                <c:pt idx="24">
                  <c:v>19819</c:v>
                </c:pt>
                <c:pt idx="25">
                  <c:v>6541.5</c:v>
                </c:pt>
                <c:pt idx="26">
                  <c:v>21044</c:v>
                </c:pt>
                <c:pt idx="27">
                  <c:v>9982</c:v>
                </c:pt>
                <c:pt idx="28">
                  <c:v>9826.66</c:v>
                </c:pt>
                <c:pt idx="29">
                  <c:v>7351.96</c:v>
                </c:pt>
                <c:pt idx="30">
                  <c:v>12854.08</c:v>
                </c:pt>
                <c:pt idx="31">
                  <c:v>12819.8</c:v>
                </c:pt>
                <c:pt idx="32">
                  <c:v>52004</c:v>
                </c:pt>
                <c:pt idx="33" formatCode="General">
                  <c:v>23552.9</c:v>
                </c:pt>
                <c:pt idx="34">
                  <c:v>4444</c:v>
                </c:pt>
                <c:pt idx="35">
                  <c:v>17827.39</c:v>
                </c:pt>
                <c:pt idx="36">
                  <c:v>372.02</c:v>
                </c:pt>
                <c:pt idx="37">
                  <c:v>4826.6200000000026</c:v>
                </c:pt>
              </c:numCache>
            </c:numRef>
          </c:val>
        </c:ser>
        <c:ser>
          <c:idx val="1"/>
          <c:order val="1"/>
          <c:tx>
            <c:strRef>
              <c:f>Sheet6!$P$5</c:f>
              <c:strCache>
                <c:ptCount val="1"/>
                <c:pt idx="0">
                  <c:v>2013</c:v>
                </c:pt>
              </c:strCache>
            </c:strRef>
          </c:tx>
          <c:spPr>
            <a:solidFill>
              <a:srgbClr val="FFC000"/>
            </a:solidFill>
          </c:spPr>
          <c:invertIfNegative val="0"/>
          <c:cat>
            <c:strRef>
              <c:f>Sheet6!$N$6:$N$43</c:f>
              <c:strCache>
                <c:ptCount val="38"/>
                <c:pt idx="0">
                  <c:v>An Giang</c:v>
                </c:pt>
                <c:pt idx="1">
                  <c:v>Bạc Liêu</c:v>
                </c:pt>
                <c:pt idx="2">
                  <c:v>Bắc Ninh</c:v>
                </c:pt>
                <c:pt idx="3">
                  <c:v>Bình Định</c:v>
                </c:pt>
                <c:pt idx="4">
                  <c:v>Bình Dương</c:v>
                </c:pt>
                <c:pt idx="5">
                  <c:v>Bình Thuận</c:v>
                </c:pt>
                <c:pt idx="6">
                  <c:v>BR-VT</c:v>
                </c:pt>
                <c:pt idx="7">
                  <c:v>Cao Bằng</c:v>
                </c:pt>
                <c:pt idx="8">
                  <c:v>Đà Nẵng</c:v>
                </c:pt>
                <c:pt idx="9">
                  <c:v>Đắk Nông</c:v>
                </c:pt>
                <c:pt idx="10">
                  <c:v>Điện Biên</c:v>
                </c:pt>
                <c:pt idx="11">
                  <c:v>Đồng Nai</c:v>
                </c:pt>
                <c:pt idx="12">
                  <c:v>Đồng Tháp</c:v>
                </c:pt>
                <c:pt idx="13">
                  <c:v>Hà Giang</c:v>
                </c:pt>
                <c:pt idx="14">
                  <c:v>Hà Nam</c:v>
                </c:pt>
                <c:pt idx="15">
                  <c:v>Hà Tĩnh</c:v>
                </c:pt>
                <c:pt idx="16">
                  <c:v>Hải Dương</c:v>
                </c:pt>
                <c:pt idx="17">
                  <c:v>Hậu Giang</c:v>
                </c:pt>
                <c:pt idx="18">
                  <c:v>Hưng Yên</c:v>
                </c:pt>
                <c:pt idx="19">
                  <c:v>Lai Châu</c:v>
                </c:pt>
                <c:pt idx="20">
                  <c:v>Lạng Sơn</c:v>
                </c:pt>
                <c:pt idx="21">
                  <c:v>Lào Cai</c:v>
                </c:pt>
                <c:pt idx="22">
                  <c:v>Long An</c:v>
                </c:pt>
                <c:pt idx="23">
                  <c:v>Nam Định</c:v>
                </c:pt>
                <c:pt idx="24">
                  <c:v>Nghệ An</c:v>
                </c:pt>
                <c:pt idx="25">
                  <c:v>Phú Yên</c:v>
                </c:pt>
                <c:pt idx="26">
                  <c:v>Quảng Nam</c:v>
                </c:pt>
                <c:pt idx="27">
                  <c:v>Quảng Ngãi</c:v>
                </c:pt>
                <c:pt idx="28">
                  <c:v>Quảng Ninh</c:v>
                </c:pt>
                <c:pt idx="29">
                  <c:v>Sơn La</c:v>
                </c:pt>
                <c:pt idx="30">
                  <c:v>Thái Bình</c:v>
                </c:pt>
                <c:pt idx="31">
                  <c:v>Thái Nguyên</c:v>
                </c:pt>
                <c:pt idx="32">
                  <c:v>Thanh Hoá</c:v>
                </c:pt>
                <c:pt idx="33">
                  <c:v>TP.HCM</c:v>
                </c:pt>
                <c:pt idx="34">
                  <c:v>Trà Vinh</c:v>
                </c:pt>
                <c:pt idx="35">
                  <c:v>TT-Huế</c:v>
                </c:pt>
                <c:pt idx="36">
                  <c:v>Tuyên Quang</c:v>
                </c:pt>
                <c:pt idx="37">
                  <c:v>Yên Bái</c:v>
                </c:pt>
              </c:strCache>
            </c:strRef>
          </c:cat>
          <c:val>
            <c:numRef>
              <c:f>Sheet6!$P$6:$P$43</c:f>
              <c:numCache>
                <c:formatCode>0</c:formatCode>
                <c:ptCount val="38"/>
                <c:pt idx="0">
                  <c:v>15253.9</c:v>
                </c:pt>
                <c:pt idx="1">
                  <c:v>4305.24</c:v>
                </c:pt>
                <c:pt idx="2">
                  <c:v>10146.67</c:v>
                </c:pt>
                <c:pt idx="3">
                  <c:v>8797</c:v>
                </c:pt>
                <c:pt idx="4">
                  <c:v>13902.01</c:v>
                </c:pt>
                <c:pt idx="5">
                  <c:v>7762.29</c:v>
                </c:pt>
                <c:pt idx="6">
                  <c:v>5963.3200000000024</c:v>
                </c:pt>
                <c:pt idx="7">
                  <c:v>5030.24</c:v>
                </c:pt>
                <c:pt idx="8">
                  <c:v>6547.8</c:v>
                </c:pt>
                <c:pt idx="9">
                  <c:v>4770.68</c:v>
                </c:pt>
                <c:pt idx="10">
                  <c:v>5470.34</c:v>
                </c:pt>
                <c:pt idx="11">
                  <c:v>16938.492800000011</c:v>
                </c:pt>
                <c:pt idx="12">
                  <c:v>16907</c:v>
                </c:pt>
                <c:pt idx="13">
                  <c:v>6925.64</c:v>
                </c:pt>
                <c:pt idx="14">
                  <c:v>5777.64</c:v>
                </c:pt>
                <c:pt idx="15">
                  <c:v>9695</c:v>
                </c:pt>
                <c:pt idx="16">
                  <c:v>15645</c:v>
                </c:pt>
                <c:pt idx="17">
                  <c:v>3747</c:v>
                </c:pt>
                <c:pt idx="18">
                  <c:v>10035.11</c:v>
                </c:pt>
                <c:pt idx="19">
                  <c:v>3859.9</c:v>
                </c:pt>
                <c:pt idx="20">
                  <c:v>7496.5</c:v>
                </c:pt>
                <c:pt idx="21">
                  <c:v>3920.73</c:v>
                </c:pt>
                <c:pt idx="22">
                  <c:v>24942.43</c:v>
                </c:pt>
                <c:pt idx="23">
                  <c:v>10968.02</c:v>
                </c:pt>
                <c:pt idx="24">
                  <c:v>20631.7</c:v>
                </c:pt>
                <c:pt idx="25">
                  <c:v>6675.6</c:v>
                </c:pt>
                <c:pt idx="26">
                  <c:v>21527.02</c:v>
                </c:pt>
                <c:pt idx="27">
                  <c:v>12264</c:v>
                </c:pt>
                <c:pt idx="28">
                  <c:v>10080.6</c:v>
                </c:pt>
                <c:pt idx="29">
                  <c:v>7423.55</c:v>
                </c:pt>
                <c:pt idx="30">
                  <c:v>13051.76</c:v>
                </c:pt>
                <c:pt idx="31">
                  <c:v>13804.640000000005</c:v>
                </c:pt>
                <c:pt idx="32">
                  <c:v>52757.2</c:v>
                </c:pt>
                <c:pt idx="33" formatCode="General">
                  <c:v>24311</c:v>
                </c:pt>
                <c:pt idx="34">
                  <c:v>4508.58</c:v>
                </c:pt>
                <c:pt idx="35">
                  <c:v>18052.25</c:v>
                </c:pt>
                <c:pt idx="36">
                  <c:v>295.26</c:v>
                </c:pt>
                <c:pt idx="37">
                  <c:v>5066.88</c:v>
                </c:pt>
              </c:numCache>
            </c:numRef>
          </c:val>
        </c:ser>
        <c:dLbls>
          <c:showLegendKey val="0"/>
          <c:showVal val="0"/>
          <c:showCatName val="0"/>
          <c:showSerName val="0"/>
          <c:showPercent val="0"/>
          <c:showBubbleSize val="0"/>
        </c:dLbls>
        <c:gapWidth val="150"/>
        <c:axId val="-1758620816"/>
        <c:axId val="-1758614832"/>
      </c:barChart>
      <c:catAx>
        <c:axId val="-1758620816"/>
        <c:scaling>
          <c:orientation val="minMax"/>
        </c:scaling>
        <c:delete val="0"/>
        <c:axPos val="b"/>
        <c:title>
          <c:tx>
            <c:rich>
              <a:bodyPr/>
              <a:lstStyle/>
              <a:p>
                <a:pPr>
                  <a:defRPr sz="1300">
                    <a:solidFill>
                      <a:schemeClr val="bg1"/>
                    </a:solidFill>
                    <a:latin typeface="Times New Roman" pitchFamily="18" charset="0"/>
                    <a:cs typeface="Times New Roman" pitchFamily="18" charset="0"/>
                  </a:defRPr>
                </a:pPr>
                <a:r>
                  <a:rPr lang="en-US" sz="1300">
                    <a:solidFill>
                      <a:schemeClr val="bg1"/>
                    </a:solidFill>
                    <a:latin typeface="Times New Roman" pitchFamily="18" charset="0"/>
                    <a:cs typeface="Times New Roman" pitchFamily="18" charset="0"/>
                  </a:rPr>
                  <a:t>hecta</a:t>
                </a:r>
              </a:p>
            </c:rich>
          </c:tx>
          <c:layout>
            <c:manualLayout>
              <c:xMode val="edge"/>
              <c:yMode val="edge"/>
              <c:x val="5.3421721752009814E-2"/>
              <c:y val="2.6083326942804012E-2"/>
            </c:manualLayout>
          </c:layout>
          <c:overlay val="0"/>
        </c:title>
        <c:numFmt formatCode="General" sourceLinked="0"/>
        <c:majorTickMark val="out"/>
        <c:minorTickMark val="none"/>
        <c:tickLblPos val="nextTo"/>
        <c:txPr>
          <a:bodyPr/>
          <a:lstStyle/>
          <a:p>
            <a:pPr>
              <a:defRPr>
                <a:solidFill>
                  <a:schemeClr val="bg1"/>
                </a:solidFill>
              </a:defRPr>
            </a:pPr>
            <a:endParaRPr lang="en-US"/>
          </a:p>
        </c:txPr>
        <c:crossAx val="-1758614832"/>
        <c:crosses val="autoZero"/>
        <c:auto val="1"/>
        <c:lblAlgn val="ctr"/>
        <c:lblOffset val="100"/>
        <c:noMultiLvlLbl val="0"/>
      </c:catAx>
      <c:valAx>
        <c:axId val="-1758614832"/>
        <c:scaling>
          <c:orientation val="minMax"/>
        </c:scaling>
        <c:delete val="1"/>
        <c:axPos val="l"/>
        <c:majorGridlines/>
        <c:numFmt formatCode="0" sourceLinked="1"/>
        <c:majorTickMark val="out"/>
        <c:minorTickMark val="none"/>
        <c:tickLblPos val="nextTo"/>
        <c:crossAx val="-1758620816"/>
        <c:crosses val="autoZero"/>
        <c:crossBetween val="between"/>
      </c:valAx>
      <c:spPr>
        <a:noFill/>
        <a:ln w="25400">
          <a:noFill/>
        </a:ln>
      </c:spPr>
    </c:plotArea>
    <c:legend>
      <c:legendPos val="r"/>
      <c:layout>
        <c:manualLayout>
          <c:xMode val="edge"/>
          <c:yMode val="edge"/>
          <c:x val="0.8915658355205599"/>
          <c:y val="0.10530801296896711"/>
          <c:w val="7.2880796150481264E-2"/>
          <c:h val="0.14489906592558283"/>
        </c:manualLayout>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76B55-C844-4FD3-B9D3-FE6A030DFB9A}" type="datetimeFigureOut">
              <a:rPr lang="vi-VN" smtClean="0"/>
              <a:pPr/>
              <a:t>05/04/2017</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7D0B1-81E8-41B0-8806-63C3A89F285B}" type="slidenum">
              <a:rPr lang="vi-VN" smtClean="0"/>
              <a:pPr/>
              <a:t>‹#›</a:t>
            </a:fld>
            <a:endParaRPr lang="vi-VN"/>
          </a:p>
        </p:txBody>
      </p:sp>
    </p:spTree>
    <p:extLst>
      <p:ext uri="{BB962C8B-B14F-4D97-AF65-F5344CB8AC3E}">
        <p14:creationId xmlns:p14="http://schemas.microsoft.com/office/powerpoint/2010/main" val="84106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F7D7D0B1-81E8-41B0-8806-63C3A89F285B}" type="slidenum">
              <a:rPr lang="vi-VN" smtClean="0"/>
              <a:pPr/>
              <a:t>2</a:t>
            </a:fld>
            <a:endParaRPr lang="vi-VN"/>
          </a:p>
        </p:txBody>
      </p:sp>
    </p:spTree>
    <p:extLst>
      <p:ext uri="{BB962C8B-B14F-4D97-AF65-F5344CB8AC3E}">
        <p14:creationId xmlns:p14="http://schemas.microsoft.com/office/powerpoint/2010/main" val="165129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F7D7D0B1-81E8-41B0-8806-63C3A89F285B}" type="slidenum">
              <a:rPr lang="vi-VN" smtClean="0"/>
              <a:pPr/>
              <a:t>3</a:t>
            </a:fld>
            <a:endParaRPr lang="vi-VN"/>
          </a:p>
        </p:txBody>
      </p:sp>
    </p:spTree>
    <p:extLst>
      <p:ext uri="{BB962C8B-B14F-4D97-AF65-F5344CB8AC3E}">
        <p14:creationId xmlns:p14="http://schemas.microsoft.com/office/powerpoint/2010/main" val="141862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22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569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778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1827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65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679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284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8540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509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35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833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170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22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421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708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04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038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4/5/2017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05274885"/>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696200" cy="1470025"/>
          </a:xfrm>
        </p:spPr>
        <p:txBody>
          <a:bodyPr>
            <a:noAutofit/>
          </a:bodyPr>
          <a:lstStyle/>
          <a:p>
            <a:pPr algn="ctr"/>
            <a:r>
              <a:rPr lang="en-US" sz="3400" b="1" dirty="0" err="1" smtClean="0">
                <a:solidFill>
                  <a:srgbClr val="FFFF00"/>
                </a:solidFill>
                <a:latin typeface="Times New Roman" panose="02020603050405020304" pitchFamily="18" charset="0"/>
                <a:cs typeface="Times New Roman" panose="02020603050405020304" pitchFamily="18" charset="0"/>
              </a:rPr>
              <a:t>Chuyển</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đổi</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mục</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đích</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sử</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dụng</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đất</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và</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tăng</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trưởng</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kinh</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tế</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của</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các</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địa</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phương</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tại</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Việt</a:t>
            </a:r>
            <a:r>
              <a:rPr lang="en-US" sz="3400" b="1" dirty="0" smtClean="0">
                <a:solidFill>
                  <a:srgbClr val="FFFF00"/>
                </a:solidFill>
                <a:latin typeface="Times New Roman" panose="02020603050405020304" pitchFamily="18" charset="0"/>
                <a:cs typeface="Times New Roman" panose="02020603050405020304" pitchFamily="18" charset="0"/>
              </a:rPr>
              <a:t> Nam</a:t>
            </a:r>
            <a:endParaRPr lang="vi-VN" sz="3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457200"/>
            <a:ext cx="4343400" cy="1905000"/>
          </a:xfrm>
        </p:spPr>
        <p:txBody>
          <a:bodyPr>
            <a:noAutofit/>
          </a:bodyPr>
          <a:lstStyle/>
          <a:p>
            <a:pPr algn="just">
              <a:buNone/>
            </a:pPr>
            <a:r>
              <a:rPr lang="vi-VN" sz="2800" i="1" dirty="0" smtClean="0">
                <a:solidFill>
                  <a:schemeClr val="bg1"/>
                </a:solidFill>
                <a:latin typeface="+mj-lt"/>
              </a:rPr>
              <a:t>	4. Chú trọng nâng cao chất lượng và quy mô doanh nghiệp ở các địa phương </a:t>
            </a:r>
            <a:endParaRPr lang="vi-VN" sz="2800" dirty="0" smtClean="0">
              <a:solidFill>
                <a:schemeClr val="bg1"/>
              </a:solidFill>
              <a:latin typeface="+mj-lt"/>
            </a:endParaRPr>
          </a:p>
          <a:p>
            <a:pPr>
              <a:buNone/>
            </a:pPr>
            <a:endParaRPr lang="vi-VN" sz="2800" dirty="0">
              <a:solidFill>
                <a:schemeClr val="bg1"/>
              </a:solidFill>
              <a:latin typeface="+mj-lt"/>
            </a:endParaRPr>
          </a:p>
        </p:txBody>
      </p:sp>
      <p:sp>
        <p:nvSpPr>
          <p:cNvPr id="4" name="TextBox 3"/>
          <p:cNvSpPr txBox="1"/>
          <p:nvPr/>
        </p:nvSpPr>
        <p:spPr>
          <a:xfrm>
            <a:off x="381000" y="3505200"/>
            <a:ext cx="3429000" cy="3000821"/>
          </a:xfrm>
          <a:prstGeom prst="rect">
            <a:avLst/>
          </a:prstGeom>
          <a:noFill/>
        </p:spPr>
        <p:txBody>
          <a:bodyPr wrap="square" rtlCol="0">
            <a:spAutoFit/>
          </a:bodyPr>
          <a:lstStyle/>
          <a:p>
            <a:pPr algn="just"/>
            <a:r>
              <a:rPr lang="vi-VN" sz="2700" i="1" dirty="0" smtClean="0">
                <a:solidFill>
                  <a:schemeClr val="bg1"/>
                </a:solidFill>
                <a:latin typeface="+mj-lt"/>
              </a:rPr>
              <a:t>5. Tạo điều kiện thuận lợi và giảm thiểu các chi phí trong việc thuê đất ở các địa phương để khuyến khích thu hút và gia tăng đầu tư.</a:t>
            </a:r>
            <a:endParaRPr lang="vi-VN" sz="2700" dirty="0" smtClean="0">
              <a:solidFill>
                <a:schemeClr val="bg1"/>
              </a:solidFill>
              <a:latin typeface="+mj-lt"/>
            </a:endParaRPr>
          </a:p>
          <a:p>
            <a:endParaRPr lang="vi-VN" sz="2700" dirty="0">
              <a:solidFill>
                <a:schemeClr val="bg1"/>
              </a:solidFill>
              <a:latin typeface="+mj-lt"/>
            </a:endParaRPr>
          </a:p>
        </p:txBody>
      </p:sp>
      <p:pic>
        <p:nvPicPr>
          <p:cNvPr id="6" name="Picture 5" descr="2235525962_3ac08d6374_z.jpg"/>
          <p:cNvPicPr>
            <a:picLocks noChangeAspect="1"/>
          </p:cNvPicPr>
          <p:nvPr/>
        </p:nvPicPr>
        <p:blipFill>
          <a:blip r:embed="rId3" cstate="print"/>
          <a:stretch>
            <a:fillRect/>
          </a:stretch>
        </p:blipFill>
        <p:spPr>
          <a:xfrm>
            <a:off x="533400" y="381000"/>
            <a:ext cx="4114800" cy="2667000"/>
          </a:xfrm>
          <a:prstGeom prst="rect">
            <a:avLst/>
          </a:prstGeom>
        </p:spPr>
      </p:pic>
      <p:pic>
        <p:nvPicPr>
          <p:cNvPr id="7" name="Picture 6" descr="cum-cong-nghiep.jpg"/>
          <p:cNvPicPr>
            <a:picLocks noChangeAspect="1"/>
          </p:cNvPicPr>
          <p:nvPr/>
        </p:nvPicPr>
        <p:blipFill>
          <a:blip r:embed="rId4" cstate="print"/>
          <a:stretch>
            <a:fillRect/>
          </a:stretch>
        </p:blipFill>
        <p:spPr>
          <a:xfrm>
            <a:off x="3962400" y="3429000"/>
            <a:ext cx="4953000" cy="3200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419600" cy="2743199"/>
          </a:xfrm>
        </p:spPr>
        <p:txBody>
          <a:bodyPr>
            <a:noAutofit/>
          </a:bodyPr>
          <a:lstStyle/>
          <a:p>
            <a:pPr algn="just">
              <a:buNone/>
            </a:pPr>
            <a:r>
              <a:rPr lang="vi-VN" sz="2500" i="1" dirty="0" smtClean="0">
                <a:solidFill>
                  <a:schemeClr val="bg1"/>
                </a:solidFill>
                <a:latin typeface="+mj-lt"/>
              </a:rPr>
              <a:t>	6. Chi đầu tư cho xây dựng cơ sở hạ tâng cơ bản là điều cần thiết, nhưng phải duy trì tỷ lệ đầu tư cho các hoạt động sản xuất kinh doanh được cao.</a:t>
            </a:r>
            <a:endParaRPr lang="vi-VN" sz="2500" dirty="0" smtClean="0">
              <a:solidFill>
                <a:schemeClr val="bg1"/>
              </a:solidFill>
              <a:latin typeface="+mj-lt"/>
            </a:endParaRPr>
          </a:p>
          <a:p>
            <a:pPr>
              <a:buNone/>
            </a:pPr>
            <a:endParaRPr lang="vi-VN" sz="2500" dirty="0">
              <a:solidFill>
                <a:schemeClr val="bg1"/>
              </a:solidFill>
              <a:latin typeface="+mj-lt"/>
            </a:endParaRPr>
          </a:p>
        </p:txBody>
      </p:sp>
      <p:sp>
        <p:nvSpPr>
          <p:cNvPr id="4" name="TextBox 3"/>
          <p:cNvSpPr txBox="1"/>
          <p:nvPr/>
        </p:nvSpPr>
        <p:spPr>
          <a:xfrm>
            <a:off x="5181600" y="3886200"/>
            <a:ext cx="3657600" cy="2862322"/>
          </a:xfrm>
          <a:prstGeom prst="rect">
            <a:avLst/>
          </a:prstGeom>
          <a:noFill/>
        </p:spPr>
        <p:txBody>
          <a:bodyPr wrap="square" rtlCol="0">
            <a:spAutoFit/>
          </a:bodyPr>
          <a:lstStyle/>
          <a:p>
            <a:pPr algn="just"/>
            <a:r>
              <a:rPr lang="vi-VN" sz="3000" i="1" dirty="0" smtClean="0">
                <a:solidFill>
                  <a:schemeClr val="bg1"/>
                </a:solidFill>
                <a:latin typeface="+mj-lt"/>
              </a:rPr>
              <a:t>7. Khuyến khích thúc đẩy tăng cường đô thị hoá theo các chiến lược và tầm nhìn dài hạn</a:t>
            </a:r>
            <a:endParaRPr lang="vi-VN" sz="3000" dirty="0" smtClean="0">
              <a:solidFill>
                <a:schemeClr val="bg1"/>
              </a:solidFill>
              <a:latin typeface="+mj-lt"/>
            </a:endParaRPr>
          </a:p>
          <a:p>
            <a:endParaRPr lang="vi-VN" sz="3000" dirty="0">
              <a:solidFill>
                <a:schemeClr val="bg1"/>
              </a:solidFill>
              <a:latin typeface="+mj-lt"/>
            </a:endParaRPr>
          </a:p>
        </p:txBody>
      </p:sp>
      <p:pic>
        <p:nvPicPr>
          <p:cNvPr id="7" name="Picture 6" descr="construction.jpg"/>
          <p:cNvPicPr>
            <a:picLocks noChangeAspect="1"/>
          </p:cNvPicPr>
          <p:nvPr/>
        </p:nvPicPr>
        <p:blipFill>
          <a:blip r:embed="rId3" cstate="print"/>
          <a:stretch>
            <a:fillRect/>
          </a:stretch>
        </p:blipFill>
        <p:spPr>
          <a:xfrm>
            <a:off x="4495800" y="304800"/>
            <a:ext cx="4343400" cy="2886551"/>
          </a:xfrm>
          <a:prstGeom prst="rect">
            <a:avLst/>
          </a:prstGeom>
        </p:spPr>
      </p:pic>
      <p:pic>
        <p:nvPicPr>
          <p:cNvPr id="8" name="Picture 7" descr="ngovietnamson2.jpg"/>
          <p:cNvPicPr>
            <a:picLocks noChangeAspect="1"/>
          </p:cNvPicPr>
          <p:nvPr/>
        </p:nvPicPr>
        <p:blipFill>
          <a:blip r:embed="rId4" cstate="print"/>
          <a:stretch>
            <a:fillRect/>
          </a:stretch>
        </p:blipFill>
        <p:spPr>
          <a:xfrm>
            <a:off x="304800" y="3200400"/>
            <a:ext cx="4724400" cy="3188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fontScale="90000"/>
          </a:bodyPr>
          <a:lstStyle/>
          <a:p>
            <a:r>
              <a:rPr lang="vi-VN" b="1" smtClean="0">
                <a:solidFill>
                  <a:srgbClr val="C00000"/>
                </a:solidFill>
              </a:rPr>
              <a:t>THANK YOU </a:t>
            </a:r>
            <a:br>
              <a:rPr lang="vi-VN" b="1" smtClean="0">
                <a:solidFill>
                  <a:srgbClr val="C00000"/>
                </a:solidFill>
              </a:rPr>
            </a:br>
            <a:r>
              <a:rPr lang="vi-VN" b="1" smtClean="0">
                <a:solidFill>
                  <a:srgbClr val="C00000"/>
                </a:solidFill>
              </a:rPr>
              <a:t>FOR LISTENING</a:t>
            </a:r>
            <a:endParaRPr lang="vi-VN"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09600"/>
          </a:xfrm>
        </p:spPr>
        <p:txBody>
          <a:bodyPr>
            <a:normAutofit fontScale="90000"/>
          </a:bodyPr>
          <a:lstStyle/>
          <a:p>
            <a:pPr algn="ctr"/>
            <a:r>
              <a:rPr lang="vi-VN" b="1" dirty="0" smtClean="0">
                <a:solidFill>
                  <a:schemeClr val="bg1"/>
                </a:solidFill>
              </a:rPr>
              <a:t>Vấn đề nghiên cứu</a:t>
            </a:r>
            <a:endParaRPr lang="vi-VN" b="1" dirty="0">
              <a:solidFill>
                <a:schemeClr val="bg1"/>
              </a:solidFill>
            </a:endParaRPr>
          </a:p>
        </p:txBody>
      </p:sp>
      <p:pic>
        <p:nvPicPr>
          <p:cNvPr id="10" name="Picture 9" descr="89-14109429415911.jpg"/>
          <p:cNvPicPr>
            <a:picLocks noChangeAspect="1"/>
          </p:cNvPicPr>
          <p:nvPr/>
        </p:nvPicPr>
        <p:blipFill>
          <a:blip r:embed="rId4" cstate="print"/>
          <a:srcRect l="12820" r="7265"/>
          <a:stretch>
            <a:fillRect/>
          </a:stretch>
        </p:blipFill>
        <p:spPr>
          <a:xfrm>
            <a:off x="4495800" y="4191000"/>
            <a:ext cx="4648200" cy="2446782"/>
          </a:xfrm>
          <a:prstGeom prst="rect">
            <a:avLst/>
          </a:prstGeom>
        </p:spPr>
      </p:pic>
      <p:pic>
        <p:nvPicPr>
          <p:cNvPr id="13" name="Picture 12" descr="pvgas_kinhdoanhnet43.jpg"/>
          <p:cNvPicPr>
            <a:picLocks noChangeAspect="1"/>
          </p:cNvPicPr>
          <p:nvPr/>
        </p:nvPicPr>
        <p:blipFill>
          <a:blip r:embed="rId5" cstate="print"/>
          <a:stretch>
            <a:fillRect/>
          </a:stretch>
        </p:blipFill>
        <p:spPr>
          <a:xfrm>
            <a:off x="6019800" y="1600200"/>
            <a:ext cx="3124200" cy="2254631"/>
          </a:xfrm>
          <a:prstGeom prst="rect">
            <a:avLst/>
          </a:prstGeom>
        </p:spPr>
      </p:pic>
      <p:pic>
        <p:nvPicPr>
          <p:cNvPr id="14" name="Picture 13" descr="CAjGKxQVEAA8nuP.jpg"/>
          <p:cNvPicPr>
            <a:picLocks noChangeAspect="1"/>
          </p:cNvPicPr>
          <p:nvPr/>
        </p:nvPicPr>
        <p:blipFill>
          <a:blip r:embed="rId6" cstate="print"/>
          <a:srcRect l="11084" r="7358"/>
          <a:stretch>
            <a:fillRect/>
          </a:stretch>
        </p:blipFill>
        <p:spPr>
          <a:xfrm>
            <a:off x="522194" y="4114800"/>
            <a:ext cx="3581400" cy="2590800"/>
          </a:xfrm>
          <a:prstGeom prst="rect">
            <a:avLst/>
          </a:prstGeom>
        </p:spPr>
      </p:pic>
      <p:sp>
        <p:nvSpPr>
          <p:cNvPr id="6" name="TextBox 5"/>
          <p:cNvSpPr txBox="1"/>
          <p:nvPr/>
        </p:nvSpPr>
        <p:spPr>
          <a:xfrm>
            <a:off x="533400" y="1371600"/>
            <a:ext cx="5029200" cy="2123658"/>
          </a:xfrm>
          <a:prstGeom prst="rect">
            <a:avLst/>
          </a:prstGeom>
          <a:noFill/>
        </p:spPr>
        <p:txBody>
          <a:bodyPr wrap="square" rtlCol="0">
            <a:spAutoFit/>
          </a:bodyPr>
          <a:lstStyle/>
          <a:p>
            <a:pPr algn="just"/>
            <a:r>
              <a:rPr lang="vi-VN" sz="2200" i="1" dirty="0" smtClean="0">
                <a:solidFill>
                  <a:schemeClr val="bg1"/>
                </a:solidFill>
              </a:rPr>
              <a:t>Tác động của các yếu tố liên quan đến đất đai và quá trình chuyển đổi mục đích sử dụng đất đến tăng trưởng kinh tế của các địa phương tại Việt Nam trong bối cảnh công nghiệp hoá, đô thị hoá mạnh mẽ của những năm gần đây</a:t>
            </a:r>
            <a:endParaRPr lang="vi-VN" sz="22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09600"/>
          </a:xfrm>
        </p:spPr>
        <p:txBody>
          <a:bodyPr>
            <a:normAutofit fontScale="90000"/>
          </a:bodyPr>
          <a:lstStyle/>
          <a:p>
            <a:pPr algn="ctr"/>
            <a:r>
              <a:rPr lang="en-US" b="1" dirty="0" err="1" smtClean="0">
                <a:solidFill>
                  <a:schemeClr val="bg1"/>
                </a:solidFill>
                <a:latin typeface="Times New Roman" panose="02020603050405020304" pitchFamily="18" charset="0"/>
                <a:cs typeface="Times New Roman" panose="02020603050405020304" pitchFamily="18" charset="0"/>
              </a:rPr>
              <a:t>Mục</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tiêu</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nghiên</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cứu</a:t>
            </a:r>
            <a:endParaRPr lang="vi-VN" b="1" dirty="0">
              <a:solidFill>
                <a:schemeClr val="bg1"/>
              </a:solidFill>
              <a:latin typeface="Times New Roman" panose="02020603050405020304" pitchFamily="18" charset="0"/>
              <a:cs typeface="Times New Roman" panose="02020603050405020304" pitchFamily="18" charset="0"/>
            </a:endParaRPr>
          </a:p>
        </p:txBody>
      </p:sp>
      <p:pic>
        <p:nvPicPr>
          <p:cNvPr id="10" name="Picture 9" descr="89-14109429415911.jpg"/>
          <p:cNvPicPr>
            <a:picLocks noChangeAspect="1"/>
          </p:cNvPicPr>
          <p:nvPr/>
        </p:nvPicPr>
        <p:blipFill>
          <a:blip r:embed="rId3" cstate="print"/>
          <a:srcRect l="12820" r="7265"/>
          <a:stretch>
            <a:fillRect/>
          </a:stretch>
        </p:blipFill>
        <p:spPr>
          <a:xfrm>
            <a:off x="4495800" y="4191000"/>
            <a:ext cx="4648200" cy="2446782"/>
          </a:xfrm>
          <a:prstGeom prst="rect">
            <a:avLst/>
          </a:prstGeom>
        </p:spPr>
      </p:pic>
      <p:pic>
        <p:nvPicPr>
          <p:cNvPr id="13" name="Picture 12" descr="pvgas_kinhdoanhnet43.jpg"/>
          <p:cNvPicPr>
            <a:picLocks noChangeAspect="1"/>
          </p:cNvPicPr>
          <p:nvPr/>
        </p:nvPicPr>
        <p:blipFill>
          <a:blip r:embed="rId4" cstate="print"/>
          <a:stretch>
            <a:fillRect/>
          </a:stretch>
        </p:blipFill>
        <p:spPr>
          <a:xfrm>
            <a:off x="6019800" y="1600200"/>
            <a:ext cx="3124200" cy="2254631"/>
          </a:xfrm>
          <a:prstGeom prst="rect">
            <a:avLst/>
          </a:prstGeom>
        </p:spPr>
      </p:pic>
      <p:pic>
        <p:nvPicPr>
          <p:cNvPr id="14" name="Picture 13" descr="CAjGKxQVEAA8nuP.jpg"/>
          <p:cNvPicPr>
            <a:picLocks noChangeAspect="1"/>
          </p:cNvPicPr>
          <p:nvPr/>
        </p:nvPicPr>
        <p:blipFill>
          <a:blip r:embed="rId5" cstate="print"/>
          <a:srcRect l="11084" r="7358"/>
          <a:stretch>
            <a:fillRect/>
          </a:stretch>
        </p:blipFill>
        <p:spPr>
          <a:xfrm>
            <a:off x="522194" y="4114800"/>
            <a:ext cx="3581400" cy="2590800"/>
          </a:xfrm>
          <a:prstGeom prst="rect">
            <a:avLst/>
          </a:prstGeom>
        </p:spPr>
      </p:pic>
      <p:sp>
        <p:nvSpPr>
          <p:cNvPr id="6" name="TextBox 5"/>
          <p:cNvSpPr txBox="1"/>
          <p:nvPr/>
        </p:nvSpPr>
        <p:spPr>
          <a:xfrm>
            <a:off x="533400" y="1371600"/>
            <a:ext cx="5029200" cy="2123658"/>
          </a:xfrm>
          <a:prstGeom prst="rect">
            <a:avLst/>
          </a:prstGeom>
          <a:noFill/>
        </p:spPr>
        <p:txBody>
          <a:bodyPr wrap="square" rtlCol="0">
            <a:spAutoFit/>
          </a:bodyPr>
          <a:lstStyle/>
          <a:p>
            <a:pPr algn="just"/>
            <a:r>
              <a:rPr lang="en-US" sz="2200" dirty="0" err="1" smtClean="0">
                <a:solidFill>
                  <a:schemeClr val="bg1"/>
                </a:solidFill>
                <a:latin typeface="Times New Roman" panose="02020603050405020304" pitchFamily="18" charset="0"/>
                <a:cs typeface="Times New Roman" panose="02020603050405020304" pitchFamily="18" charset="0"/>
              </a:rPr>
              <a:t>Phân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tích</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tác</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động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của</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hai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nhóm</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yếu</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tô</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nhóm</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truyền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thống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vốn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nguồn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nhân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lực</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mật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đô</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sô</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va</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nhóm</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yếu</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tô</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mới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tiến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bô</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môi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trường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kinh</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doanh</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tốc</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đô</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đầu</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tư</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phát</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triển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cơ</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sơ</a:t>
            </a:r>
            <a:r>
              <a:rPr lang="en-US" sz="2200" dirty="0" smtClean="0">
                <a:solidFill>
                  <a:schemeClr val="bg1"/>
                </a:solidFill>
                <a:latin typeface="Times New Roman" panose="02020603050405020304" pitchFamily="18" charset="0"/>
                <a:cs typeface="Times New Roman" panose="02020603050405020304" pitchFamily="18" charset="0"/>
              </a:rPr>
              <a:t>̉ hạ </a:t>
            </a:r>
            <a:r>
              <a:rPr lang="en-US" sz="2200" dirty="0" err="1" smtClean="0">
                <a:solidFill>
                  <a:schemeClr val="bg1"/>
                </a:solidFill>
                <a:latin typeface="Times New Roman" panose="02020603050405020304" pitchFamily="18" charset="0"/>
                <a:cs typeface="Times New Roman" panose="02020603050405020304" pitchFamily="18" charset="0"/>
              </a:rPr>
              <a:t>tầng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đến</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tăng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trưởng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kinh</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tê</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của</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các</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địa</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phương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tại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Việt</a:t>
            </a:r>
            <a:r>
              <a:rPr lang="en-US" sz="2200" dirty="0" smtClean="0">
                <a:solidFill>
                  <a:schemeClr val="bg1"/>
                </a:solidFill>
                <a:latin typeface="Times New Roman" panose="02020603050405020304" pitchFamily="18" charset="0"/>
                <a:cs typeface="Times New Roman" panose="02020603050405020304" pitchFamily="18" charset="0"/>
              </a:rPr>
              <a:t> Nam</a:t>
            </a:r>
            <a:endParaRPr lang="vi-VN"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5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6" name="Picture 5" descr="db6dc4315ae87fa1ce8bda71aba8d71f.jpg"/>
          <p:cNvPicPr>
            <a:picLocks noChangeAspect="1"/>
          </p:cNvPicPr>
          <p:nvPr/>
        </p:nvPicPr>
        <p:blipFill>
          <a:blip r:embed="rId3" cstate="print"/>
          <a:srcRect l="7692" t="4858" r="2429" b="7692"/>
          <a:stretch>
            <a:fillRect/>
          </a:stretch>
        </p:blipFill>
        <p:spPr>
          <a:xfrm>
            <a:off x="6781800" y="3962399"/>
            <a:ext cx="2362200" cy="2298357"/>
          </a:xfrm>
          <a:prstGeom prst="rect">
            <a:avLst/>
          </a:prstGeom>
        </p:spPr>
      </p:pic>
      <p:pic>
        <p:nvPicPr>
          <p:cNvPr id="7" name="Picture 6" descr="landuse1.gif"/>
          <p:cNvPicPr>
            <a:picLocks noChangeAspect="1"/>
          </p:cNvPicPr>
          <p:nvPr/>
        </p:nvPicPr>
        <p:blipFill>
          <a:blip r:embed="rId4" cstate="print"/>
          <a:stretch>
            <a:fillRect/>
          </a:stretch>
        </p:blipFill>
        <p:spPr>
          <a:xfrm>
            <a:off x="6629400" y="1295400"/>
            <a:ext cx="2514600" cy="2114467"/>
          </a:xfrm>
          <a:prstGeom prst="rect">
            <a:avLst/>
          </a:prstGeom>
        </p:spPr>
      </p:pic>
      <p:sp>
        <p:nvSpPr>
          <p:cNvPr id="8" name="TextBox 7"/>
          <p:cNvSpPr txBox="1"/>
          <p:nvPr/>
        </p:nvSpPr>
        <p:spPr>
          <a:xfrm>
            <a:off x="533400" y="1219200"/>
            <a:ext cx="5600636" cy="1600438"/>
          </a:xfrm>
          <a:prstGeom prst="rect">
            <a:avLst/>
          </a:prstGeom>
          <a:noFill/>
        </p:spPr>
        <p:txBody>
          <a:bodyPr wrap="square" rtlCol="0">
            <a:spAutoFit/>
          </a:bodyPr>
          <a:lstStyle/>
          <a:p>
            <a:pPr algn="just"/>
            <a:r>
              <a:rPr lang="vi-VN" sz="2000" b="1" dirty="0" smtClean="0">
                <a:solidFill>
                  <a:schemeClr val="bg1"/>
                </a:solidFill>
                <a:latin typeface="+mj-lt"/>
              </a:rPr>
              <a:t>Đối với trường hợp các quốc gia phương Tây, ta có các nghiên cứu được tiến hành bởi Veen và Otter (2001), Sachs và Warner (2001), JunJie (2008), Nichols (1970) và Quigley (1998)</a:t>
            </a:r>
            <a:r>
              <a:rPr lang="en-US" sz="2000" b="1" dirty="0" smtClean="0">
                <a:solidFill>
                  <a:schemeClr val="bg1"/>
                </a:solidFill>
                <a:latin typeface="+mj-lt"/>
              </a:rPr>
              <a:t>.</a:t>
            </a:r>
            <a:endParaRPr lang="vi-VN" sz="2000" b="1" dirty="0" smtClean="0">
              <a:solidFill>
                <a:schemeClr val="bg1"/>
              </a:solidFill>
              <a:latin typeface="+mj-lt"/>
            </a:endParaRPr>
          </a:p>
          <a:p>
            <a:endParaRPr lang="vi-VN" b="1" dirty="0">
              <a:solidFill>
                <a:schemeClr val="bg1"/>
              </a:solidFill>
            </a:endParaRPr>
          </a:p>
        </p:txBody>
      </p:sp>
      <p:sp>
        <p:nvSpPr>
          <p:cNvPr id="9" name="TextBox 8"/>
          <p:cNvSpPr txBox="1"/>
          <p:nvPr/>
        </p:nvSpPr>
        <p:spPr>
          <a:xfrm>
            <a:off x="533400" y="2590800"/>
            <a:ext cx="5866849" cy="1908215"/>
          </a:xfrm>
          <a:prstGeom prst="rect">
            <a:avLst/>
          </a:prstGeom>
          <a:noFill/>
        </p:spPr>
        <p:txBody>
          <a:bodyPr wrap="square" rtlCol="0">
            <a:spAutoFit/>
          </a:bodyPr>
          <a:lstStyle/>
          <a:p>
            <a:pPr algn="just"/>
            <a:r>
              <a:rPr lang="en-US" sz="2000" b="1" dirty="0" smtClean="0">
                <a:solidFill>
                  <a:schemeClr val="bg1"/>
                </a:solidFill>
                <a:latin typeface="Times New Roman" panose="02020603050405020304" pitchFamily="18" charset="0"/>
                <a:cs typeface="Times New Roman" panose="02020603050405020304" pitchFamily="18" charset="0"/>
              </a:rPr>
              <a:t>C</a:t>
            </a:r>
            <a:r>
              <a:rPr lang="vi-VN" sz="2000" b="1" dirty="0" smtClean="0">
                <a:solidFill>
                  <a:schemeClr val="bg1"/>
                </a:solidFill>
                <a:latin typeface="Times New Roman" panose="02020603050405020304" pitchFamily="18" charset="0"/>
                <a:cs typeface="Times New Roman" panose="02020603050405020304" pitchFamily="18" charset="0"/>
              </a:rPr>
              <a:t>ác nghiên cứu của Deng &amp; cộng sự (2010), Lin (2009), Lin và Ho (2005)</a:t>
            </a:r>
            <a:r>
              <a:rPr lang="en-US" sz="2000" b="1" dirty="0" smtClean="0">
                <a:solidFill>
                  <a:schemeClr val="bg1"/>
                </a:solidFill>
                <a:latin typeface="Times New Roman" panose="02020603050405020304" pitchFamily="18" charset="0"/>
                <a:cs typeface="Times New Roman" panose="02020603050405020304" pitchFamily="18" charset="0"/>
              </a:rPr>
              <a:t>,</a:t>
            </a:r>
            <a:r>
              <a:rPr lang="vi-VN" sz="2000" b="1" dirty="0" smtClean="0">
                <a:solidFill>
                  <a:schemeClr val="bg1"/>
                </a:solidFill>
                <a:latin typeface="Times New Roman" panose="02020603050405020304" pitchFamily="18" charset="0"/>
                <a:cs typeface="Times New Roman" panose="02020603050405020304" pitchFamily="18" charset="0"/>
              </a:rPr>
              <a:t> Bai và cộng sự (2011), Tao &amp; cộng sự (2010) hay Lichtenberg &amp; Ding (2009) và He &amp; Wang (2012) áp dụng đối với trường hợp Trung Quốc</a:t>
            </a:r>
            <a:r>
              <a:rPr lang="en-US" sz="2000" b="1" dirty="0" smtClean="0">
                <a:solidFill>
                  <a:schemeClr val="bg1"/>
                </a:solidFill>
                <a:latin typeface="Times New Roman" panose="02020603050405020304" pitchFamily="18" charset="0"/>
                <a:cs typeface="Times New Roman" panose="02020603050405020304" pitchFamily="18" charset="0"/>
              </a:rPr>
              <a:t>.</a:t>
            </a:r>
            <a:endParaRPr lang="vi-VN" sz="2000" b="1" dirty="0" smtClean="0">
              <a:solidFill>
                <a:schemeClr val="bg1"/>
              </a:solidFill>
              <a:latin typeface="Times New Roman" panose="02020603050405020304" pitchFamily="18" charset="0"/>
              <a:cs typeface="Times New Roman" panose="02020603050405020304" pitchFamily="18" charset="0"/>
            </a:endParaRPr>
          </a:p>
          <a:p>
            <a:endParaRPr lang="vi-VN" b="1" dirty="0">
              <a:solidFill>
                <a:schemeClr val="bg1"/>
              </a:solidFill>
            </a:endParaRPr>
          </a:p>
        </p:txBody>
      </p:sp>
      <p:sp>
        <p:nvSpPr>
          <p:cNvPr id="10" name="TextBox 9"/>
          <p:cNvSpPr txBox="1"/>
          <p:nvPr/>
        </p:nvSpPr>
        <p:spPr>
          <a:xfrm>
            <a:off x="533400" y="4572000"/>
            <a:ext cx="6096000" cy="1323439"/>
          </a:xfrm>
          <a:prstGeom prst="rect">
            <a:avLst/>
          </a:prstGeom>
          <a:noFill/>
        </p:spPr>
        <p:txBody>
          <a:bodyPr wrap="square" rtlCol="0">
            <a:spAutoFit/>
          </a:bodyPr>
          <a:lstStyle/>
          <a:p>
            <a:pPr algn="just"/>
            <a:r>
              <a:rPr lang="vi-VN" sz="2000" b="1" dirty="0" smtClean="0">
                <a:solidFill>
                  <a:schemeClr val="bg1"/>
                </a:solidFill>
                <a:latin typeface="+mj-lt"/>
              </a:rPr>
              <a:t>Tất cả đều chứng minh được tầm quan trọng của đất đai đối với tăng trưởng kinh tế và chỉ ra được những ảnh hưởng nhất định của việc chuyển đổi mục đích sử dụng đất đến kinh tế quốc gia hay địa phương</a:t>
            </a:r>
            <a:endParaRPr lang="vi-VN" sz="2200" b="1" dirty="0">
              <a:solidFill>
                <a:schemeClr val="bg1"/>
              </a:solidFill>
              <a:latin typeface="+mj-lt"/>
            </a:endParaRPr>
          </a:p>
        </p:txBody>
      </p:sp>
      <p:sp>
        <p:nvSpPr>
          <p:cNvPr id="11" name="TextBox 10"/>
          <p:cNvSpPr txBox="1"/>
          <p:nvPr/>
        </p:nvSpPr>
        <p:spPr>
          <a:xfrm>
            <a:off x="228600" y="152400"/>
            <a:ext cx="4216219" cy="538609"/>
          </a:xfrm>
          <a:prstGeom prst="rect">
            <a:avLst/>
          </a:prstGeom>
          <a:noFill/>
        </p:spPr>
        <p:txBody>
          <a:bodyPr wrap="none" rtlCol="0">
            <a:spAutoFit/>
          </a:bodyPr>
          <a:lstStyle/>
          <a:p>
            <a:r>
              <a:rPr lang="vi-VN" sz="2900" b="1" smtClean="0">
                <a:solidFill>
                  <a:schemeClr val="bg1"/>
                </a:solidFill>
              </a:rPr>
              <a:t>Tổng quan nghiên cứu</a:t>
            </a:r>
            <a:endParaRPr lang="vi-VN" sz="29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3000" b="1" smtClean="0">
                <a:solidFill>
                  <a:schemeClr val="bg1"/>
                </a:solidFill>
                <a:latin typeface="Times New Roman" pitchFamily="18" charset="0"/>
                <a:cs typeface="Times New Roman" pitchFamily="18" charset="0"/>
              </a:rPr>
              <a:t>Chuyển đổi mục đích sử dụng đất của các địa phương trên địa bàn cả nước giai đoạn 2010 – 2013</a:t>
            </a:r>
            <a:endParaRPr lang="vi-VN" sz="3000" b="1">
              <a:solidFill>
                <a:schemeClr val="bg1"/>
              </a:solidFill>
              <a:latin typeface="Times New Roman" pitchFamily="18" charset="0"/>
              <a:cs typeface="Times New Roman" pitchFamily="18" charset="0"/>
            </a:endParaRPr>
          </a:p>
        </p:txBody>
      </p:sp>
      <p:graphicFrame>
        <p:nvGraphicFramePr>
          <p:cNvPr id="11" name="Chart 10"/>
          <p:cNvGraphicFramePr/>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0" y="1447800"/>
          <a:ext cx="9144000" cy="5410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13"/>
                                        </p:tgtEl>
                                      </p:cBhvr>
                                    </p:animEffect>
                                    <p:set>
                                      <p:cBhvr>
                                        <p:cTn id="32" dur="1" fill="hold">
                                          <p:stCondLst>
                                            <p:cond delay="19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14"/>
                                        </p:tgtEl>
                                        <p:attrNameLst>
                                          <p:attrName>ppt_x</p:attrName>
                                        </p:attrNameLst>
                                      </p:cBhvr>
                                      <p:tavLst>
                                        <p:tav tm="0">
                                          <p:val>
                                            <p:strVal val="ppt_x"/>
                                          </p:val>
                                        </p:tav>
                                        <p:tav tm="100000">
                                          <p:val>
                                            <p:strVal val="ppt_x"/>
                                          </p:val>
                                        </p:tav>
                                      </p:tavLst>
                                    </p:anim>
                                    <p:anim calcmode="lin" valueType="num">
                                      <p:cBhvr additive="base">
                                        <p:cTn id="42" dur="500"/>
                                        <p:tgtEl>
                                          <p:spTgt spid="14"/>
                                        </p:tgtEl>
                                        <p:attrNameLst>
                                          <p:attrName>ppt_y</p:attrName>
                                        </p:attrNameLst>
                                      </p:cBhvr>
                                      <p:tavLst>
                                        <p:tav tm="0">
                                          <p:val>
                                            <p:strVal val="ppt_y"/>
                                          </p:val>
                                        </p:tav>
                                        <p:tav tm="100000">
                                          <p:val>
                                            <p:strVal val="1+ppt_h/2"/>
                                          </p:val>
                                        </p:tav>
                                      </p:tavLst>
                                    </p:anim>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Graphic spid="12" grpId="0">
        <p:bldAsOne/>
      </p:bldGraphic>
      <p:bldGraphic spid="12" grpId="1">
        <p:bldAsOne/>
      </p:bldGraphic>
      <p:bldGraphic spid="13" grpId="0">
        <p:bldAsOne/>
      </p:bldGraphic>
      <p:bldGraphic spid="13" grpId="1">
        <p:bldAsOne/>
      </p:bldGraphic>
      <p:bldGraphic spid="14" grpId="0">
        <p:bldAsOne/>
      </p:bldGraphic>
      <p:bldGraphic spid="14"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0" y="0"/>
            <a:ext cx="4038600" cy="492443"/>
          </a:xfrm>
          <a:prstGeom prst="rect">
            <a:avLst/>
          </a:prstGeom>
          <a:noFill/>
        </p:spPr>
        <p:txBody>
          <a:bodyPr wrap="square" rtlCol="0">
            <a:spAutoFit/>
          </a:bodyPr>
          <a:lstStyle/>
          <a:p>
            <a:r>
              <a:rPr lang="en-US" sz="2600" b="1" smtClean="0">
                <a:solidFill>
                  <a:srgbClr val="0070C0"/>
                </a:solidFill>
                <a:latin typeface="Times New Roman" pitchFamily="18" charset="0"/>
                <a:cs typeface="Times New Roman" pitchFamily="18" charset="0"/>
              </a:rPr>
              <a:t>Phương pháp nghiên cứu</a:t>
            </a:r>
          </a:p>
        </p:txBody>
      </p:sp>
      <p:sp>
        <p:nvSpPr>
          <p:cNvPr id="819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b="1">
              <a:latin typeface="Times New Roman" pitchFamily="18" charset="0"/>
              <a:cs typeface="Times New Roman" pitchFamily="18" charset="0"/>
            </a:endParaRPr>
          </a:p>
        </p:txBody>
      </p:sp>
      <p:sp>
        <p:nvSpPr>
          <p:cNvPr id="8195" name="Rectangle 3"/>
          <p:cNvSpPr>
            <a:spLocks noChangeArrowheads="1"/>
          </p:cNvSpPr>
          <p:nvPr/>
        </p:nvSpPr>
        <p:spPr bwMode="auto">
          <a:xfrm>
            <a:off x="0" y="6630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81002689"/>
              </p:ext>
            </p:extLst>
          </p:nvPr>
        </p:nvGraphicFramePr>
        <p:xfrm>
          <a:off x="457200" y="2209800"/>
          <a:ext cx="8382000" cy="3851910"/>
        </p:xfrm>
        <a:graphic>
          <a:graphicData uri="http://schemas.openxmlformats.org/drawingml/2006/table">
            <a:tbl>
              <a:tblPr firstRow="1" bandRow="1">
                <a:tableStyleId>{5C22544A-7EE6-4342-B048-85BDC9FD1C3A}</a:tableStyleId>
              </a:tblPr>
              <a:tblGrid>
                <a:gridCol w="1295400"/>
                <a:gridCol w="5410200"/>
                <a:gridCol w="1676400"/>
              </a:tblGrid>
              <a:tr h="457200">
                <a:tc>
                  <a:txBody>
                    <a:bodyPr/>
                    <a:lstStyle/>
                    <a:p>
                      <a:r>
                        <a:rPr lang="en-US" sz="1800" dirty="0" err="1" smtClean="0">
                          <a:latin typeface="Times New Roman" pitchFamily="18" charset="0"/>
                          <a:cs typeface="Times New Roman" pitchFamily="18" charset="0"/>
                        </a:rPr>
                        <a:t>Biến</a:t>
                      </a:r>
                      <a:endParaRPr lang="vi-VN" sz="1800" dirty="0">
                        <a:latin typeface="Times New Roman" pitchFamily="18" charset="0"/>
                        <a:cs typeface="Times New Roman" pitchFamily="18" charset="0"/>
                      </a:endParaRPr>
                    </a:p>
                  </a:txBody>
                  <a:tcPr/>
                </a:tc>
                <a:tc>
                  <a:txBody>
                    <a:bodyPr/>
                    <a:lstStyle/>
                    <a:p>
                      <a:r>
                        <a:rPr lang="en-US" sz="1800" smtClean="0">
                          <a:latin typeface="Times New Roman" pitchFamily="18" charset="0"/>
                          <a:cs typeface="Times New Roman" pitchFamily="18" charset="0"/>
                        </a:rPr>
                        <a:t>Định</a:t>
                      </a:r>
                      <a:r>
                        <a:rPr lang="en-US" sz="1800" baseline="0" smtClean="0">
                          <a:latin typeface="Times New Roman" pitchFamily="18" charset="0"/>
                          <a:cs typeface="Times New Roman" pitchFamily="18" charset="0"/>
                        </a:rPr>
                        <a:t> nghĩa</a:t>
                      </a:r>
                      <a:endParaRPr lang="vi-VN" sz="1800">
                        <a:latin typeface="Times New Roman" pitchFamily="18" charset="0"/>
                        <a:cs typeface="Times New Roman" pitchFamily="18" charset="0"/>
                      </a:endParaRPr>
                    </a:p>
                  </a:txBody>
                  <a:tcPr/>
                </a:tc>
                <a:tc>
                  <a:txBody>
                    <a:bodyPr/>
                    <a:lstStyle/>
                    <a:p>
                      <a:r>
                        <a:rPr lang="vi-VN" sz="1800" smtClean="0">
                          <a:latin typeface="Times New Roman" pitchFamily="18" charset="0"/>
                          <a:cs typeface="Times New Roman" pitchFamily="18" charset="0"/>
                        </a:rPr>
                        <a:t>Nguồn</a:t>
                      </a:r>
                      <a:r>
                        <a:rPr lang="vi-VN" sz="1800" baseline="0" smtClean="0">
                          <a:latin typeface="Times New Roman" pitchFamily="18" charset="0"/>
                          <a:cs typeface="Times New Roman" pitchFamily="18" charset="0"/>
                        </a:rPr>
                        <a:t> dữ liệu</a:t>
                      </a:r>
                      <a:endParaRPr lang="vi-VN" sz="1800">
                        <a:latin typeface="Times New Roman" pitchFamily="18" charset="0"/>
                        <a:cs typeface="Times New Roman" pitchFamily="18" charset="0"/>
                      </a:endParaRPr>
                    </a:p>
                  </a:txBody>
                  <a:tcPr/>
                </a:tc>
              </a:tr>
              <a:tr h="400050">
                <a:tc>
                  <a:txBody>
                    <a:bodyPr/>
                    <a:lstStyle/>
                    <a:p>
                      <a:pPr>
                        <a:buFont typeface="Wingdings 3" pitchFamily="18" charset="2"/>
                        <a:buChar char="r"/>
                      </a:pPr>
                      <a:r>
                        <a:rPr lang="vi-VN" sz="1800" b="0" dirty="0" smtClean="0">
                          <a:latin typeface="Times New Roman (Headings)"/>
                          <a:sym typeface="Wingdings 3"/>
                        </a:rPr>
                        <a:t>Land</a:t>
                      </a:r>
                      <a:endParaRPr lang="vi-VN" sz="1800" b="1" dirty="0">
                        <a:latin typeface="Times New Roman (Headings)"/>
                      </a:endParaRPr>
                    </a:p>
                  </a:txBody>
                  <a:tcPr/>
                </a:tc>
                <a:tc>
                  <a:txBody>
                    <a:bodyPr/>
                    <a:lstStyle/>
                    <a:p>
                      <a:r>
                        <a:rPr lang="vi-VN" sz="1800" dirty="0" smtClean="0">
                          <a:latin typeface="Times New Roman (Headings)"/>
                        </a:rPr>
                        <a:t>Diện</a:t>
                      </a:r>
                      <a:r>
                        <a:rPr lang="vi-VN" sz="1800" baseline="0" dirty="0" smtClean="0">
                          <a:latin typeface="Times New Roman (Headings)"/>
                        </a:rPr>
                        <a:t> tích đất thay đổi sử dụng</a:t>
                      </a:r>
                      <a:r>
                        <a:rPr lang="en-US" sz="1800" baseline="0" dirty="0" smtClean="0">
                          <a:latin typeface="Times New Roman (Headings)"/>
                        </a:rPr>
                        <a:t> (</a:t>
                      </a:r>
                      <a:r>
                        <a:rPr lang="en-US" sz="1800" baseline="0" dirty="0" err="1" smtClean="0">
                          <a:latin typeface="Times New Roman (Headings)"/>
                        </a:rPr>
                        <a:t>đất</a:t>
                      </a:r>
                      <a:r>
                        <a:rPr lang="en-US" sz="1800" baseline="0" dirty="0" smtClean="0">
                          <a:latin typeface="Times New Roman (Headings)"/>
                        </a:rPr>
                        <a:t> </a:t>
                      </a:r>
                      <a:r>
                        <a:rPr lang="en-US" sz="1800" baseline="0" dirty="0" err="1" smtClean="0">
                          <a:latin typeface="Times New Roman (Headings)"/>
                        </a:rPr>
                        <a:t>chuyên</a:t>
                      </a:r>
                      <a:r>
                        <a:rPr lang="en-US" sz="1800" baseline="0" dirty="0" smtClean="0">
                          <a:latin typeface="Times New Roman (Headings)"/>
                        </a:rPr>
                        <a:t> </a:t>
                      </a:r>
                      <a:r>
                        <a:rPr lang="en-US" sz="1800" baseline="0" dirty="0" err="1" smtClean="0">
                          <a:latin typeface="Times New Roman (Headings)"/>
                        </a:rPr>
                        <a:t>dụng</a:t>
                      </a:r>
                      <a:r>
                        <a:rPr lang="en-US" sz="1800" baseline="0" dirty="0" smtClean="0">
                          <a:latin typeface="Times New Roman (Headings)"/>
                        </a:rPr>
                        <a:t> </a:t>
                      </a:r>
                      <a:r>
                        <a:rPr lang="en-US" sz="1800" baseline="0" dirty="0" err="1" smtClean="0">
                          <a:latin typeface="Times New Roman (Headings)"/>
                        </a:rPr>
                        <a:t>va</a:t>
                      </a:r>
                      <a:r>
                        <a:rPr lang="en-US" sz="1800" baseline="0" dirty="0" smtClean="0">
                          <a:latin typeface="Times New Roman (Headings)"/>
                        </a:rPr>
                        <a:t>̀ </a:t>
                      </a:r>
                      <a:r>
                        <a:rPr lang="en-US" sz="1800" baseline="0" dirty="0" err="1" smtClean="0">
                          <a:latin typeface="Times New Roman (Headings)"/>
                        </a:rPr>
                        <a:t>đất</a:t>
                      </a:r>
                      <a:r>
                        <a:rPr lang="en-US" sz="1800" baseline="0" dirty="0" smtClean="0">
                          <a:latin typeface="Times New Roman (Headings)"/>
                        </a:rPr>
                        <a:t> ở)</a:t>
                      </a:r>
                      <a:endParaRPr lang="vi-VN" sz="1800" baseline="0" dirty="0" smtClean="0">
                        <a:latin typeface="Times New Roman (Headings)"/>
                      </a:endParaRPr>
                    </a:p>
                  </a:txBody>
                  <a:tcPr/>
                </a:tc>
                <a:tc>
                  <a:txBody>
                    <a:bodyPr/>
                    <a:lstStyle/>
                    <a:p>
                      <a:pPr algn="ctr"/>
                      <a:r>
                        <a:rPr lang="vi-VN" sz="1800" baseline="0" smtClean="0">
                          <a:latin typeface="Times New Roman (Headings)"/>
                        </a:rPr>
                        <a:t>GSO</a:t>
                      </a:r>
                    </a:p>
                  </a:txBody>
                  <a:tcPr/>
                </a:tc>
              </a:tr>
              <a:tr h="400050">
                <a:tc>
                  <a:txBody>
                    <a:bodyPr/>
                    <a:lstStyle/>
                    <a:p>
                      <a:r>
                        <a:rPr lang="vi-VN" sz="1800" smtClean="0">
                          <a:latin typeface="Times New Roman (Headings)"/>
                        </a:rPr>
                        <a:t>DENSITY</a:t>
                      </a:r>
                      <a:endParaRPr lang="vi-VN" sz="1800">
                        <a:latin typeface="Times New Roman (Headings)"/>
                      </a:endParaRPr>
                    </a:p>
                  </a:txBody>
                  <a:tcPr/>
                </a:tc>
                <a:tc>
                  <a:txBody>
                    <a:bodyPr/>
                    <a:lstStyle/>
                    <a:p>
                      <a:r>
                        <a:rPr lang="vi-VN" sz="1800" dirty="0" smtClean="0">
                          <a:latin typeface="Times New Roman (Headings)"/>
                        </a:rPr>
                        <a:t>Mật</a:t>
                      </a:r>
                      <a:r>
                        <a:rPr lang="vi-VN" sz="1800" baseline="0" dirty="0" smtClean="0">
                          <a:latin typeface="Times New Roman (Headings)"/>
                        </a:rPr>
                        <a:t> độ dân số</a:t>
                      </a:r>
                      <a:endParaRPr lang="vi-VN" sz="1800" dirty="0">
                        <a:latin typeface="Times New Roman (Headings)"/>
                      </a:endParaRPr>
                    </a:p>
                  </a:txBody>
                  <a:tcPr/>
                </a:tc>
                <a:tc>
                  <a:txBody>
                    <a:bodyPr/>
                    <a:lstStyle/>
                    <a:p>
                      <a:pPr algn="ctr"/>
                      <a:r>
                        <a:rPr lang="vi-VN" sz="1800" smtClean="0">
                          <a:latin typeface="Times New Roman (Headings)"/>
                        </a:rPr>
                        <a:t>GSO</a:t>
                      </a:r>
                      <a:endParaRPr lang="vi-VN" sz="1800">
                        <a:latin typeface="Times New Roman (Headings)"/>
                      </a:endParaRPr>
                    </a:p>
                  </a:txBody>
                  <a:tcPr/>
                </a:tc>
              </a:tr>
              <a:tr h="400050">
                <a:tc>
                  <a:txBody>
                    <a:bodyPr/>
                    <a:lstStyle/>
                    <a:p>
                      <a:r>
                        <a:rPr lang="vi-VN" sz="1800" dirty="0" smtClean="0">
                          <a:latin typeface="Times New Roman (Headings)"/>
                        </a:rPr>
                        <a:t>INVEST</a:t>
                      </a:r>
                      <a:r>
                        <a:rPr lang="en-US" sz="1800" baseline="0" dirty="0" smtClean="0">
                          <a:latin typeface="Times New Roman (Headings)"/>
                        </a:rPr>
                        <a:t> PER CAPITA</a:t>
                      </a:r>
                      <a:endParaRPr lang="vi-VN" sz="1800" dirty="0">
                        <a:latin typeface="Times New Roman (Headings)"/>
                      </a:endParaRPr>
                    </a:p>
                  </a:txBody>
                  <a:tcPr/>
                </a:tc>
                <a:tc>
                  <a:txBody>
                    <a:bodyPr/>
                    <a:lstStyle/>
                    <a:p>
                      <a:r>
                        <a:rPr lang="vi-VN" sz="1800" baseline="0" dirty="0" smtClean="0">
                          <a:latin typeface="Times New Roman (Headings)"/>
                        </a:rPr>
                        <a:t>Đầu tư </a:t>
                      </a:r>
                      <a:r>
                        <a:rPr lang="en-US" sz="1800" baseline="0" dirty="0" err="1" smtClean="0">
                          <a:latin typeface="Times New Roman (Headings)"/>
                        </a:rPr>
                        <a:t>tích</a:t>
                      </a:r>
                      <a:r>
                        <a:rPr lang="en-US" sz="1800" baseline="0" dirty="0" smtClean="0">
                          <a:latin typeface="Times New Roman (Headings)"/>
                        </a:rPr>
                        <a:t> </a:t>
                      </a:r>
                      <a:r>
                        <a:rPr lang="en-US" sz="1800" baseline="0" dirty="0" err="1" smtClean="0">
                          <a:latin typeface="Times New Roman (Headings)"/>
                        </a:rPr>
                        <a:t>lũy</a:t>
                      </a:r>
                      <a:r>
                        <a:rPr lang="en-US" sz="1800" baseline="0" dirty="0" smtClean="0">
                          <a:latin typeface="Times New Roman (Headings)"/>
                        </a:rPr>
                        <a:t> </a:t>
                      </a:r>
                      <a:r>
                        <a:rPr lang="en-US" sz="1800" baseline="0" dirty="0" err="1" smtClean="0">
                          <a:latin typeface="Times New Roman (Headings)"/>
                        </a:rPr>
                        <a:t>bình</a:t>
                      </a:r>
                      <a:r>
                        <a:rPr lang="en-US" sz="1800" baseline="0" dirty="0" smtClean="0">
                          <a:latin typeface="Times New Roman (Headings)"/>
                        </a:rPr>
                        <a:t> </a:t>
                      </a:r>
                      <a:r>
                        <a:rPr lang="en-US" sz="1800" baseline="0" dirty="0" err="1" smtClean="0">
                          <a:latin typeface="Times New Roman (Headings)"/>
                        </a:rPr>
                        <a:t>quân</a:t>
                      </a:r>
                      <a:r>
                        <a:rPr lang="en-US" sz="1800" baseline="0" dirty="0" smtClean="0">
                          <a:latin typeface="Times New Roman (Headings)"/>
                        </a:rPr>
                        <a:t> </a:t>
                      </a:r>
                      <a:r>
                        <a:rPr lang="en-US" sz="1800" baseline="0" dirty="0" err="1" smtClean="0">
                          <a:latin typeface="Times New Roman (Headings)"/>
                        </a:rPr>
                        <a:t>đầu</a:t>
                      </a:r>
                      <a:r>
                        <a:rPr lang="en-US" sz="1800" baseline="0" dirty="0" smtClean="0">
                          <a:latin typeface="Times New Roman (Headings)"/>
                        </a:rPr>
                        <a:t> </a:t>
                      </a:r>
                      <a:r>
                        <a:rPr lang="en-US" sz="1800" baseline="0" dirty="0" err="1" smtClean="0">
                          <a:latin typeface="Times New Roman (Headings)"/>
                        </a:rPr>
                        <a:t>người</a:t>
                      </a:r>
                      <a:r>
                        <a:rPr lang="en-US" sz="1800" baseline="0" dirty="0" smtClean="0">
                          <a:latin typeface="Times New Roman (Headings)"/>
                        </a:rPr>
                        <a:t> </a:t>
                      </a:r>
                      <a:r>
                        <a:rPr lang="vi-VN" sz="1800" baseline="0" dirty="0" smtClean="0">
                          <a:latin typeface="Times New Roman (Headings)"/>
                        </a:rPr>
                        <a:t>tại địa phương</a:t>
                      </a:r>
                      <a:endParaRPr lang="vi-VN" sz="1800" dirty="0">
                        <a:latin typeface="Times New Roman (Headings)"/>
                      </a:endParaRPr>
                    </a:p>
                  </a:txBody>
                  <a:tcPr/>
                </a:tc>
                <a:tc>
                  <a:txBody>
                    <a:bodyPr/>
                    <a:lstStyle/>
                    <a:p>
                      <a:pPr algn="ctr"/>
                      <a:r>
                        <a:rPr lang="vi-VN" sz="1800" dirty="0" smtClean="0">
                          <a:latin typeface="Times New Roman (Headings)"/>
                        </a:rPr>
                        <a:t>GSO</a:t>
                      </a:r>
                      <a:endParaRPr lang="vi-VN" sz="1800" dirty="0">
                        <a:latin typeface="Times New Roman (Headings)"/>
                      </a:endParaRPr>
                    </a:p>
                  </a:txBody>
                  <a:tcPr/>
                </a:tc>
              </a:tr>
              <a:tr h="400050">
                <a:tc>
                  <a:txBody>
                    <a:bodyPr/>
                    <a:lstStyle/>
                    <a:p>
                      <a:r>
                        <a:rPr lang="vi-VN" sz="1800" dirty="0" smtClean="0">
                          <a:latin typeface="Times New Roman (Headings)"/>
                        </a:rPr>
                        <a:t>REVENUE</a:t>
                      </a:r>
                      <a:endParaRPr lang="vi-VN" sz="1800" dirty="0">
                        <a:latin typeface="Times New Roman (Headings)"/>
                      </a:endParaRPr>
                    </a:p>
                  </a:txBody>
                  <a:tcPr/>
                </a:tc>
                <a:tc>
                  <a:txBody>
                    <a:bodyPr/>
                    <a:lstStyle/>
                    <a:p>
                      <a:r>
                        <a:rPr lang="vi-VN" sz="1800" dirty="0" smtClean="0">
                          <a:latin typeface="Times New Roman (Headings)"/>
                        </a:rPr>
                        <a:t>Tỷ</a:t>
                      </a:r>
                      <a:r>
                        <a:rPr lang="vi-VN" sz="1800" baseline="0" dirty="0" smtClean="0">
                          <a:latin typeface="Times New Roman (Headings)"/>
                        </a:rPr>
                        <a:t> lệ doanh thu </a:t>
                      </a:r>
                      <a:r>
                        <a:rPr lang="en-US" sz="1800" baseline="0" dirty="0" err="1" smtClean="0">
                          <a:latin typeface="Times New Roman (Headings)"/>
                        </a:rPr>
                        <a:t>ngân</a:t>
                      </a:r>
                      <a:r>
                        <a:rPr lang="en-US" sz="1800" baseline="0" dirty="0" smtClean="0">
                          <a:latin typeface="Times New Roman (Headings)"/>
                        </a:rPr>
                        <a:t> </a:t>
                      </a:r>
                      <a:r>
                        <a:rPr lang="en-US" sz="1800" baseline="0" dirty="0" err="1" smtClean="0">
                          <a:latin typeface="Times New Roman (Headings)"/>
                        </a:rPr>
                        <a:t>sách</a:t>
                      </a:r>
                      <a:r>
                        <a:rPr lang="en-US" sz="1800" baseline="0" dirty="0" smtClean="0">
                          <a:latin typeface="Times New Roman (Headings)"/>
                        </a:rPr>
                        <a:t> </a:t>
                      </a:r>
                      <a:r>
                        <a:rPr lang="en-US" sz="1800" baseline="0" dirty="0" err="1" smtClean="0">
                          <a:latin typeface="Times New Roman (Headings)"/>
                        </a:rPr>
                        <a:t>tư</a:t>
                      </a:r>
                      <a:r>
                        <a:rPr lang="en-US" sz="1800" baseline="0" smtClean="0">
                          <a:latin typeface="Times New Roman (Headings)"/>
                        </a:rPr>
                        <a:t>̀ </a:t>
                      </a:r>
                      <a:r>
                        <a:rPr lang="vi-VN" sz="1800" baseline="0" smtClean="0">
                          <a:latin typeface="Times New Roman (Headings)"/>
                        </a:rPr>
                        <a:t>đất </a:t>
                      </a:r>
                      <a:r>
                        <a:rPr lang="vi-VN" sz="1800" baseline="0" dirty="0" smtClean="0">
                          <a:latin typeface="Times New Roman (Headings)"/>
                        </a:rPr>
                        <a:t>trên tổng thu ngân sách</a:t>
                      </a:r>
                      <a:endParaRPr lang="vi-VN" sz="1800" dirty="0">
                        <a:latin typeface="Times New Roman (Headings)"/>
                      </a:endParaRPr>
                    </a:p>
                  </a:txBody>
                  <a:tcPr/>
                </a:tc>
                <a:tc>
                  <a:txBody>
                    <a:bodyPr/>
                    <a:lstStyle/>
                    <a:p>
                      <a:pPr algn="ctr"/>
                      <a:r>
                        <a:rPr lang="vi-VN" sz="1800" dirty="0" smtClean="0">
                          <a:latin typeface="Times New Roman (Headings)"/>
                        </a:rPr>
                        <a:t>GSO</a:t>
                      </a:r>
                      <a:endParaRPr lang="vi-VN" sz="1800" dirty="0">
                        <a:latin typeface="Times New Roman (Headings)"/>
                      </a:endParaRPr>
                    </a:p>
                  </a:txBody>
                  <a:tcPr/>
                </a:tc>
              </a:tr>
              <a:tr h="400050">
                <a:tc>
                  <a:txBody>
                    <a:bodyPr/>
                    <a:lstStyle/>
                    <a:p>
                      <a:r>
                        <a:rPr lang="vi-VN" sz="1800" dirty="0" smtClean="0">
                          <a:latin typeface="Times New Roman (Headings)"/>
                        </a:rPr>
                        <a:t>INFRA</a:t>
                      </a:r>
                      <a:endParaRPr lang="vi-VN" sz="1800" dirty="0">
                        <a:latin typeface="Times New Roman (Headings)"/>
                      </a:endParaRPr>
                    </a:p>
                  </a:txBody>
                  <a:tcPr/>
                </a:tc>
                <a:tc>
                  <a:txBody>
                    <a:bodyPr/>
                    <a:lstStyle/>
                    <a:p>
                      <a:r>
                        <a:rPr lang="en-US" sz="1800" baseline="0" dirty="0" smtClean="0">
                          <a:latin typeface="Times New Roman (Headings)"/>
                        </a:rPr>
                        <a:t>Đ</a:t>
                      </a:r>
                      <a:r>
                        <a:rPr lang="vi-VN" sz="1800" baseline="0" dirty="0" smtClean="0">
                          <a:latin typeface="Times New Roman (Headings)"/>
                        </a:rPr>
                        <a:t>ầu tư cơ sở hạ tầng </a:t>
                      </a:r>
                      <a:r>
                        <a:rPr lang="en-US" sz="1800" baseline="0" dirty="0" err="1" smtClean="0">
                          <a:latin typeface="Times New Roman (Headings)"/>
                        </a:rPr>
                        <a:t>tích</a:t>
                      </a:r>
                      <a:r>
                        <a:rPr lang="en-US" sz="1800" baseline="0" dirty="0" smtClean="0">
                          <a:latin typeface="Times New Roman (Headings)"/>
                        </a:rPr>
                        <a:t> </a:t>
                      </a:r>
                      <a:r>
                        <a:rPr lang="en-US" sz="1800" baseline="0" dirty="0" err="1" smtClean="0">
                          <a:latin typeface="Times New Roman (Headings)"/>
                        </a:rPr>
                        <a:t>lũy</a:t>
                      </a:r>
                      <a:endParaRPr lang="vi-VN" sz="1800" dirty="0">
                        <a:latin typeface="Times New Roman (Headings)"/>
                      </a:endParaRPr>
                    </a:p>
                  </a:txBody>
                  <a:tcPr/>
                </a:tc>
                <a:tc>
                  <a:txBody>
                    <a:bodyPr/>
                    <a:lstStyle/>
                    <a:p>
                      <a:pPr algn="ctr"/>
                      <a:r>
                        <a:rPr lang="vi-VN" sz="1800" dirty="0" smtClean="0">
                          <a:latin typeface="Times New Roman (Headings)"/>
                        </a:rPr>
                        <a:t>GSO</a:t>
                      </a:r>
                      <a:endParaRPr lang="vi-VN" sz="1800" dirty="0">
                        <a:latin typeface="Times New Roman (Headings)"/>
                      </a:endParaRPr>
                    </a:p>
                  </a:txBody>
                  <a:tcPr/>
                </a:tc>
              </a:tr>
              <a:tr h="400050">
                <a:tc>
                  <a:txBody>
                    <a:bodyPr/>
                    <a:lstStyle/>
                    <a:p>
                      <a:r>
                        <a:rPr lang="en-US" sz="1800" dirty="0" smtClean="0">
                          <a:latin typeface="Times New Roman (Headings)"/>
                        </a:rPr>
                        <a:t>PCI</a:t>
                      </a:r>
                      <a:endParaRPr lang="vi-VN" sz="1800" dirty="0">
                        <a:latin typeface="Times New Roman (Headings)"/>
                      </a:endParaRPr>
                    </a:p>
                  </a:txBody>
                  <a:tcPr/>
                </a:tc>
                <a:tc>
                  <a:txBody>
                    <a:bodyPr/>
                    <a:lstStyle/>
                    <a:p>
                      <a:r>
                        <a:rPr lang="en-US" sz="1800" dirty="0" smtClean="0">
                          <a:latin typeface="Times New Roman (Headings)"/>
                        </a:rPr>
                        <a:t>Chỉ</a:t>
                      </a:r>
                      <a:r>
                        <a:rPr lang="en-US" sz="1800" baseline="0" dirty="0" smtClean="0">
                          <a:latin typeface="Times New Roman (Headings)"/>
                        </a:rPr>
                        <a:t> </a:t>
                      </a:r>
                      <a:r>
                        <a:rPr lang="en-US" sz="1800" baseline="0" dirty="0" err="1" smtClean="0">
                          <a:latin typeface="Times New Roman (Headings)"/>
                        </a:rPr>
                        <a:t>sô</a:t>
                      </a:r>
                      <a:r>
                        <a:rPr lang="en-US" sz="1800" baseline="0" dirty="0" smtClean="0">
                          <a:latin typeface="Times New Roman (Headings)"/>
                        </a:rPr>
                        <a:t>́ </a:t>
                      </a:r>
                      <a:r>
                        <a:rPr lang="en-US" sz="1800" baseline="0" dirty="0" err="1" smtClean="0">
                          <a:latin typeface="Times New Roman (Headings)"/>
                        </a:rPr>
                        <a:t>năng</a:t>
                      </a:r>
                      <a:r>
                        <a:rPr lang="en-US" sz="1800" baseline="0" dirty="0" smtClean="0">
                          <a:latin typeface="Times New Roman (Headings)"/>
                        </a:rPr>
                        <a:t> </a:t>
                      </a:r>
                      <a:r>
                        <a:rPr lang="en-US" sz="1800" baseline="0" dirty="0" err="1" smtClean="0">
                          <a:latin typeface="Times New Roman (Headings)"/>
                        </a:rPr>
                        <a:t>lực</a:t>
                      </a:r>
                      <a:r>
                        <a:rPr lang="en-US" sz="1800" baseline="0" dirty="0" smtClean="0">
                          <a:latin typeface="Times New Roman (Headings)"/>
                        </a:rPr>
                        <a:t> </a:t>
                      </a:r>
                      <a:r>
                        <a:rPr lang="en-US" sz="1800" baseline="0" dirty="0" err="1" smtClean="0">
                          <a:latin typeface="Times New Roman (Headings)"/>
                        </a:rPr>
                        <a:t>cạnh</a:t>
                      </a:r>
                      <a:r>
                        <a:rPr lang="en-US" sz="1800" baseline="0" dirty="0" smtClean="0">
                          <a:latin typeface="Times New Roman (Headings)"/>
                        </a:rPr>
                        <a:t> </a:t>
                      </a:r>
                      <a:r>
                        <a:rPr lang="en-US" sz="1800" baseline="0" dirty="0" err="1" smtClean="0">
                          <a:latin typeface="Times New Roman (Headings)"/>
                        </a:rPr>
                        <a:t>tranh</a:t>
                      </a:r>
                      <a:r>
                        <a:rPr lang="en-US" sz="1800" baseline="0" dirty="0" smtClean="0">
                          <a:latin typeface="Times New Roman (Headings)"/>
                        </a:rPr>
                        <a:t> </a:t>
                      </a:r>
                      <a:r>
                        <a:rPr lang="en-US" sz="1800" baseline="0" dirty="0" err="1" smtClean="0">
                          <a:latin typeface="Times New Roman (Headings)"/>
                        </a:rPr>
                        <a:t>cấp</a:t>
                      </a:r>
                      <a:r>
                        <a:rPr lang="en-US" sz="1800" baseline="0" dirty="0" smtClean="0">
                          <a:latin typeface="Times New Roman (Headings)"/>
                        </a:rPr>
                        <a:t> </a:t>
                      </a:r>
                      <a:r>
                        <a:rPr lang="en-US" sz="1800" baseline="0" dirty="0" err="1" smtClean="0">
                          <a:latin typeface="Times New Roman (Headings)"/>
                        </a:rPr>
                        <a:t>tỉnh</a:t>
                      </a:r>
                      <a:endParaRPr lang="vi-VN" sz="1800" dirty="0">
                        <a:latin typeface="Times New Roman (Headings)"/>
                      </a:endParaRPr>
                    </a:p>
                  </a:txBody>
                  <a:tcPr/>
                </a:tc>
                <a:tc>
                  <a:txBody>
                    <a:bodyPr/>
                    <a:lstStyle/>
                    <a:p>
                      <a:pPr algn="ctr"/>
                      <a:r>
                        <a:rPr lang="vi-VN" sz="1800" dirty="0" smtClean="0">
                          <a:latin typeface="Times New Roman (Headings)"/>
                        </a:rPr>
                        <a:t>GSO</a:t>
                      </a:r>
                      <a:endParaRPr lang="vi-VN" sz="1800" dirty="0">
                        <a:latin typeface="Times New Roman (Headings)"/>
                      </a:endParaRPr>
                    </a:p>
                  </a:txBody>
                  <a:tcPr/>
                </a:tc>
              </a:tr>
            </a:tbl>
          </a:graphicData>
        </a:graphic>
      </p:graphicFrame>
      <p:sp>
        <p:nvSpPr>
          <p:cNvPr id="8197"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b="1">
              <a:latin typeface="Times New Roman" pitchFamily="18" charset="0"/>
              <a:cs typeface="Times New Roman" pitchFamily="18" charset="0"/>
            </a:endParaRPr>
          </a:p>
        </p:txBody>
      </p:sp>
      <p:sp>
        <p:nvSpPr>
          <p:cNvPr id="8198" name="Rectangle 6"/>
          <p:cNvSpPr>
            <a:spLocks noChangeArrowheads="1"/>
          </p:cNvSpPr>
          <p:nvPr/>
        </p:nvSpPr>
        <p:spPr bwMode="auto">
          <a:xfrm>
            <a:off x="0" y="6630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200" name="Rectangle 8"/>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b="1">
              <a:latin typeface="Times New Roman" pitchFamily="18" charset="0"/>
              <a:cs typeface="Times New Roman" pitchFamily="18" charset="0"/>
            </a:endParaRPr>
          </a:p>
        </p:txBody>
      </p:sp>
      <p:sp>
        <p:nvSpPr>
          <p:cNvPr id="8201" name="Rectangle 9"/>
          <p:cNvSpPr>
            <a:spLocks noChangeArrowheads="1"/>
          </p:cNvSpPr>
          <p:nvPr/>
        </p:nvSpPr>
        <p:spPr bwMode="auto">
          <a:xfrm>
            <a:off x="0" y="6630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203" name="Rectangle 11"/>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b="1">
              <a:latin typeface="Times New Roman" pitchFamily="18" charset="0"/>
              <a:cs typeface="Times New Roman" pitchFamily="18" charset="0"/>
            </a:endParaRPr>
          </a:p>
        </p:txBody>
      </p:sp>
      <p:sp>
        <p:nvSpPr>
          <p:cNvPr id="14" name="TextBox 13"/>
          <p:cNvSpPr txBox="1"/>
          <p:nvPr/>
        </p:nvSpPr>
        <p:spPr>
          <a:xfrm>
            <a:off x="914400" y="1295400"/>
            <a:ext cx="7467600" cy="707886"/>
          </a:xfrm>
          <a:prstGeom prst="rect">
            <a:avLst/>
          </a:prstGeom>
          <a:noFill/>
        </p:spPr>
        <p:txBody>
          <a:bodyPr wrap="square" rtlCol="0">
            <a:spAutoFit/>
          </a:bodyPr>
          <a:lstStyle/>
          <a:p>
            <a:pPr algn="ctr"/>
            <a:r>
              <a:rPr lang="en-US" sz="2000" b="1" dirty="0" smtClean="0">
                <a:solidFill>
                  <a:schemeClr val="bg1"/>
                </a:solidFill>
                <a:latin typeface="Times New Roman (Headings)"/>
              </a:rPr>
              <a:t>P</a:t>
            </a:r>
            <a:r>
              <a:rPr lang="vi-VN" sz="2000" b="1" dirty="0" smtClean="0">
                <a:solidFill>
                  <a:schemeClr val="bg1"/>
                </a:solidFill>
                <a:latin typeface="Times New Roman (Headings)"/>
              </a:rPr>
              <a:t>hương pháp </a:t>
            </a:r>
            <a:r>
              <a:rPr lang="en-US" sz="2000" b="1" dirty="0" err="1" smtClean="0">
                <a:solidFill>
                  <a:schemeClr val="bg1"/>
                </a:solidFill>
                <a:latin typeface="Times New Roman (Headings)"/>
              </a:rPr>
              <a:t>ước</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lượng</a:t>
            </a:r>
            <a:r>
              <a:rPr lang="en-US" sz="2000" b="1" dirty="0" smtClean="0">
                <a:solidFill>
                  <a:schemeClr val="bg1"/>
                </a:solidFill>
                <a:latin typeface="Times New Roman (Headings)"/>
              </a:rPr>
              <a:t> GMM </a:t>
            </a:r>
            <a:r>
              <a:rPr lang="en-US" sz="2000" b="1" dirty="0" err="1" smtClean="0">
                <a:solidFill>
                  <a:schemeClr val="bg1"/>
                </a:solidFill>
                <a:latin typeface="Times New Roman (Headings)"/>
              </a:rPr>
              <a:t>được</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áp</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dụng</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nhằm</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giải</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quyết</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hiện</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tượng</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nội</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sinh</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giữa</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các</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biến</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trong</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mô</a:t>
            </a:r>
            <a:r>
              <a:rPr lang="en-US" sz="2000" b="1" dirty="0" smtClean="0">
                <a:solidFill>
                  <a:schemeClr val="bg1"/>
                </a:solidFill>
                <a:latin typeface="Times New Roman (Headings)"/>
              </a:rPr>
              <a:t> </a:t>
            </a:r>
            <a:r>
              <a:rPr lang="en-US" sz="2000" b="1" dirty="0" err="1" smtClean="0">
                <a:solidFill>
                  <a:schemeClr val="bg1"/>
                </a:solidFill>
                <a:latin typeface="Times New Roman (Headings)"/>
              </a:rPr>
              <a:t>hình</a:t>
            </a:r>
            <a:endParaRPr lang="vi-VN" sz="2000" b="1" dirty="0">
              <a:solidFill>
                <a:schemeClr val="bg1"/>
              </a:solidFill>
              <a:latin typeface="Times New Roman (Hea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algn="l"/>
            <a:r>
              <a:rPr lang="en-US" b="1" smtClean="0">
                <a:solidFill>
                  <a:schemeClr val="bg1"/>
                </a:solidFill>
                <a:latin typeface="Times New Roman" pitchFamily="18" charset="0"/>
                <a:cs typeface="Times New Roman" pitchFamily="18" charset="0"/>
              </a:rPr>
              <a:t>Kết quả nghiên cứu</a:t>
            </a:r>
            <a:endParaRPr lang="vi-VN" b="1">
              <a:solidFill>
                <a:schemeClr val="bg1"/>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59859133"/>
              </p:ext>
            </p:extLst>
          </p:nvPr>
        </p:nvGraphicFramePr>
        <p:xfrm>
          <a:off x="152399" y="1142999"/>
          <a:ext cx="8938840" cy="5257800"/>
        </p:xfrm>
        <a:graphic>
          <a:graphicData uri="http://schemas.openxmlformats.org/drawingml/2006/table">
            <a:tbl>
              <a:tblPr>
                <a:tableStyleId>{5C22544A-7EE6-4342-B048-85BDC9FD1C3A}</a:tableStyleId>
              </a:tblPr>
              <a:tblGrid>
                <a:gridCol w="3413125"/>
                <a:gridCol w="1507013"/>
                <a:gridCol w="1367475"/>
                <a:gridCol w="1479106"/>
                <a:gridCol w="1172121"/>
              </a:tblGrid>
              <a:tr h="876300">
                <a:tc>
                  <a:txBody>
                    <a:bodyPr/>
                    <a:lstStyle/>
                    <a:p>
                      <a:pPr algn="l" fontAlgn="b"/>
                      <a:r>
                        <a:rPr lang="en-US" sz="2200" u="none" strike="noStrike" dirty="0">
                          <a:effectLst/>
                          <a:latin typeface="Times New Roman (Headings)"/>
                        </a:rPr>
                        <a:t>Variable</a:t>
                      </a:r>
                      <a:endParaRPr lang="en-US" sz="2200" b="0" i="0" u="none" strike="noStrike" dirty="0">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Coefficient</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Std. Error</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t-Statistic</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Prob.  </a:t>
                      </a:r>
                      <a:endParaRPr lang="en-US" sz="2200" b="0" i="0" u="none" strike="noStrike">
                        <a:solidFill>
                          <a:srgbClr val="000000"/>
                        </a:solidFill>
                        <a:effectLst/>
                        <a:latin typeface="Times New Roman (Headings)"/>
                      </a:endParaRPr>
                    </a:p>
                  </a:txBody>
                  <a:tcPr marL="6350" marR="6350" marT="6350" marB="0" anchor="b"/>
                </a:tc>
              </a:tr>
              <a:tr h="876300">
                <a:tc>
                  <a:txBody>
                    <a:bodyPr/>
                    <a:lstStyle/>
                    <a:p>
                      <a:pPr algn="l" fontAlgn="b"/>
                      <a:r>
                        <a:rPr lang="en-US" sz="2200" u="none" strike="noStrike" dirty="0">
                          <a:effectLst/>
                          <a:latin typeface="Times New Roman (Headings)"/>
                        </a:rPr>
                        <a:t>LOG(INVEST_CAPITA)</a:t>
                      </a:r>
                      <a:endParaRPr lang="en-US" sz="2200" b="0" i="0" u="none" strike="noStrike" dirty="0">
                        <a:solidFill>
                          <a:srgbClr val="000000"/>
                        </a:solidFill>
                        <a:effectLst/>
                        <a:latin typeface="Times New Roman (Headings)"/>
                      </a:endParaRPr>
                    </a:p>
                  </a:txBody>
                  <a:tcPr marL="6350" marR="6350" marT="6350" marB="0" anchor="b"/>
                </a:tc>
                <a:tc>
                  <a:txBody>
                    <a:bodyPr/>
                    <a:lstStyle/>
                    <a:p>
                      <a:pPr algn="l" fontAlgn="b"/>
                      <a:r>
                        <a:rPr lang="en-US" sz="2200" u="none" strike="noStrike" dirty="0">
                          <a:effectLst/>
                          <a:latin typeface="Times New Roman (Headings)"/>
                        </a:rPr>
                        <a:t>       2.2812 </a:t>
                      </a:r>
                      <a:endParaRPr lang="en-US" sz="2200" b="0" i="0" u="none" strike="noStrike" dirty="0">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0.9731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2.3443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0.0211 </a:t>
                      </a:r>
                      <a:endParaRPr lang="en-US" sz="2200" b="0" i="0" u="none" strike="noStrike">
                        <a:solidFill>
                          <a:srgbClr val="000000"/>
                        </a:solidFill>
                        <a:effectLst/>
                        <a:latin typeface="Times New Roman (Headings)"/>
                      </a:endParaRPr>
                    </a:p>
                  </a:txBody>
                  <a:tcPr marL="6350" marR="6350" marT="6350" marB="0" anchor="b"/>
                </a:tc>
              </a:tr>
              <a:tr h="876300">
                <a:tc>
                  <a:txBody>
                    <a:bodyPr/>
                    <a:lstStyle/>
                    <a:p>
                      <a:pPr algn="l" fontAlgn="b"/>
                      <a:r>
                        <a:rPr lang="en-US" sz="2200" u="none" strike="noStrike">
                          <a:effectLst/>
                          <a:latin typeface="Times New Roman (Headings)"/>
                        </a:rPr>
                        <a:t>LAND_USE_CHANGE</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dirty="0">
                          <a:effectLst/>
                          <a:latin typeface="Times New Roman (Headings)"/>
                        </a:rPr>
                        <a:t>       4.4843 </a:t>
                      </a:r>
                      <a:endParaRPr lang="en-US" sz="2200" b="0" i="0" u="none" strike="noStrike" dirty="0">
                        <a:solidFill>
                          <a:srgbClr val="000000"/>
                        </a:solidFill>
                        <a:effectLst/>
                        <a:latin typeface="Times New Roman (Headings)"/>
                      </a:endParaRPr>
                    </a:p>
                  </a:txBody>
                  <a:tcPr marL="6350" marR="6350" marT="6350" marB="0" anchor="b"/>
                </a:tc>
                <a:tc>
                  <a:txBody>
                    <a:bodyPr/>
                    <a:lstStyle/>
                    <a:p>
                      <a:pPr algn="l" fontAlgn="b"/>
                      <a:r>
                        <a:rPr lang="en-US" sz="2200" u="none" strike="noStrike" dirty="0">
                          <a:effectLst/>
                          <a:latin typeface="Times New Roman (Headings)"/>
                        </a:rPr>
                        <a:t>     1.4774 </a:t>
                      </a:r>
                      <a:endParaRPr lang="en-US" sz="2200" b="0" i="0" u="none" strike="noStrike" dirty="0">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3.0353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0.0031 </a:t>
                      </a:r>
                      <a:endParaRPr lang="en-US" sz="2200" b="0" i="0" u="none" strike="noStrike">
                        <a:solidFill>
                          <a:srgbClr val="000000"/>
                        </a:solidFill>
                        <a:effectLst/>
                        <a:latin typeface="Times New Roman (Headings)"/>
                      </a:endParaRPr>
                    </a:p>
                  </a:txBody>
                  <a:tcPr marL="6350" marR="6350" marT="6350" marB="0" anchor="b"/>
                </a:tc>
              </a:tr>
              <a:tr h="876300">
                <a:tc>
                  <a:txBody>
                    <a:bodyPr/>
                    <a:lstStyle/>
                    <a:p>
                      <a:pPr algn="l" fontAlgn="b"/>
                      <a:r>
                        <a:rPr lang="en-US" sz="2200" u="none" strike="noStrike">
                          <a:effectLst/>
                          <a:latin typeface="Times New Roman (Headings)"/>
                        </a:rPr>
                        <a:t>LOG(INFRAS_CUM_CAP)</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2.1503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1.0042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dirty="0">
                          <a:effectLst/>
                          <a:latin typeface="Times New Roman (Headings)"/>
                        </a:rPr>
                        <a:t>      2.1413 </a:t>
                      </a:r>
                      <a:endParaRPr lang="en-US" sz="2200" b="0" i="0" u="none" strike="noStrike" dirty="0">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0.0347 </a:t>
                      </a:r>
                      <a:endParaRPr lang="en-US" sz="2200" b="0" i="0" u="none" strike="noStrike">
                        <a:solidFill>
                          <a:srgbClr val="000000"/>
                        </a:solidFill>
                        <a:effectLst/>
                        <a:latin typeface="Times New Roman (Headings)"/>
                      </a:endParaRPr>
                    </a:p>
                  </a:txBody>
                  <a:tcPr marL="6350" marR="6350" marT="6350" marB="0" anchor="b"/>
                </a:tc>
              </a:tr>
              <a:tr h="876300">
                <a:tc>
                  <a:txBody>
                    <a:bodyPr/>
                    <a:lstStyle/>
                    <a:p>
                      <a:pPr algn="l" fontAlgn="b"/>
                      <a:r>
                        <a:rPr lang="en-US" sz="2200" u="none" strike="noStrike">
                          <a:effectLst/>
                          <a:latin typeface="Times New Roman (Headings)"/>
                        </a:rPr>
                        <a:t>PCI</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0.0192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0.0506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dirty="0">
                          <a:effectLst/>
                          <a:latin typeface="Times New Roman (Headings)"/>
                        </a:rPr>
                        <a:t>      0.3795 </a:t>
                      </a:r>
                      <a:endParaRPr lang="en-US" sz="2200" b="0" i="0" u="none" strike="noStrike" dirty="0">
                        <a:solidFill>
                          <a:srgbClr val="000000"/>
                        </a:solidFill>
                        <a:effectLst/>
                        <a:latin typeface="Times New Roman (Headings)"/>
                      </a:endParaRPr>
                    </a:p>
                  </a:txBody>
                  <a:tcPr marL="6350" marR="6350" marT="6350" marB="0" anchor="b"/>
                </a:tc>
                <a:tc>
                  <a:txBody>
                    <a:bodyPr/>
                    <a:lstStyle/>
                    <a:p>
                      <a:pPr algn="l" fontAlgn="b"/>
                      <a:r>
                        <a:rPr lang="en-US" sz="2200" u="none" strike="noStrike" dirty="0">
                          <a:effectLst/>
                          <a:latin typeface="Times New Roman (Headings)"/>
                        </a:rPr>
                        <a:t>  0.0705 </a:t>
                      </a:r>
                      <a:endParaRPr lang="en-US" sz="2200" b="0" i="0" u="none" strike="noStrike" dirty="0">
                        <a:solidFill>
                          <a:srgbClr val="000000"/>
                        </a:solidFill>
                        <a:effectLst/>
                        <a:latin typeface="Times New Roman (Headings)"/>
                      </a:endParaRPr>
                    </a:p>
                  </a:txBody>
                  <a:tcPr marL="6350" marR="6350" marT="6350" marB="0" anchor="b"/>
                </a:tc>
              </a:tr>
              <a:tr h="876300">
                <a:tc>
                  <a:txBody>
                    <a:bodyPr/>
                    <a:lstStyle/>
                    <a:p>
                      <a:pPr algn="l" fontAlgn="b"/>
                      <a:r>
                        <a:rPr lang="en-US" sz="2200" u="none" strike="noStrike">
                          <a:effectLst/>
                          <a:latin typeface="Times New Roman (Headings)"/>
                        </a:rPr>
                        <a:t>DENSITY</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0.0013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0.0005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a:effectLst/>
                          <a:latin typeface="Times New Roman (Headings)"/>
                        </a:rPr>
                        <a:t>      2.7724 </a:t>
                      </a:r>
                      <a:endParaRPr lang="en-US" sz="2200" b="0" i="0" u="none" strike="noStrike">
                        <a:solidFill>
                          <a:srgbClr val="000000"/>
                        </a:solidFill>
                        <a:effectLst/>
                        <a:latin typeface="Times New Roman (Headings)"/>
                      </a:endParaRPr>
                    </a:p>
                  </a:txBody>
                  <a:tcPr marL="6350" marR="6350" marT="6350" marB="0" anchor="b"/>
                </a:tc>
                <a:tc>
                  <a:txBody>
                    <a:bodyPr/>
                    <a:lstStyle/>
                    <a:p>
                      <a:pPr algn="l" fontAlgn="b"/>
                      <a:r>
                        <a:rPr lang="en-US" sz="2200" u="none" strike="noStrike" dirty="0">
                          <a:effectLst/>
                          <a:latin typeface="Times New Roman (Headings)"/>
                        </a:rPr>
                        <a:t>  0.0067 </a:t>
                      </a:r>
                      <a:endParaRPr lang="en-US" sz="2200" b="0" i="0" u="none" strike="noStrike" dirty="0">
                        <a:solidFill>
                          <a:srgbClr val="000000"/>
                        </a:solidFill>
                        <a:effectLst/>
                        <a:latin typeface="Times New Roman (Headings)"/>
                      </a:endParaRPr>
                    </a:p>
                  </a:txBody>
                  <a:tcPr marL="6350" marR="6350" marT="6350" marB="0" anchor="b"/>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algn="l"/>
            <a:r>
              <a:rPr lang="en-US" b="1" smtClean="0">
                <a:solidFill>
                  <a:schemeClr val="bg1"/>
                </a:solidFill>
                <a:latin typeface="Times New Roman" pitchFamily="18" charset="0"/>
                <a:cs typeface="Times New Roman" pitchFamily="18" charset="0"/>
              </a:rPr>
              <a:t>Đề xuất chính sách</a:t>
            </a:r>
            <a:endParaRPr lang="vi-VN" b="1">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752600"/>
            <a:ext cx="4038600" cy="4724399"/>
          </a:xfrm>
        </p:spPr>
        <p:txBody>
          <a:bodyPr>
            <a:normAutofit/>
          </a:bodyPr>
          <a:lstStyle/>
          <a:p>
            <a:pPr>
              <a:buNone/>
            </a:pPr>
            <a:r>
              <a:rPr lang="vi-VN" sz="2600" i="1" dirty="0" smtClean="0">
                <a:solidFill>
                  <a:schemeClr val="bg1"/>
                </a:solidFill>
                <a:latin typeface="+mj-lt"/>
              </a:rPr>
              <a:t>1. Không nên chú trọng đẩy mạnh chuyển đổi, làm giảm diện tích đất nông nghiệp để phục vụ cho các mục tiêu khác. Quỹ đất cho phát triển đô thị và các khu công nghiệp nên xuất phát từ các diện tích đất chưa được khai thác.</a:t>
            </a:r>
            <a:endParaRPr lang="vi-VN" sz="2600" dirty="0" smtClean="0">
              <a:solidFill>
                <a:schemeClr val="bg1"/>
              </a:solidFill>
              <a:latin typeface="+mj-lt"/>
            </a:endParaRPr>
          </a:p>
          <a:p>
            <a:pPr>
              <a:buNone/>
            </a:pPr>
            <a:endParaRPr lang="en-US" sz="2600" dirty="0" smtClean="0">
              <a:solidFill>
                <a:schemeClr val="bg1"/>
              </a:solidFill>
              <a:latin typeface="+mj-lt"/>
            </a:endParaRPr>
          </a:p>
        </p:txBody>
      </p:sp>
      <p:pic>
        <p:nvPicPr>
          <p:cNvPr id="5" name="Picture 4" descr="images248378_w4a.jpg"/>
          <p:cNvPicPr>
            <a:picLocks noChangeAspect="1"/>
          </p:cNvPicPr>
          <p:nvPr/>
        </p:nvPicPr>
        <p:blipFill>
          <a:blip r:embed="rId3" cstate="print"/>
          <a:stretch>
            <a:fillRect/>
          </a:stretch>
        </p:blipFill>
        <p:spPr>
          <a:xfrm>
            <a:off x="4419600" y="1524000"/>
            <a:ext cx="4344842" cy="4659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1"/>
            <a:ext cx="4724400" cy="3200399"/>
          </a:xfrm>
        </p:spPr>
        <p:txBody>
          <a:bodyPr>
            <a:normAutofit/>
          </a:bodyPr>
          <a:lstStyle/>
          <a:p>
            <a:pPr algn="just">
              <a:buNone/>
            </a:pPr>
            <a:r>
              <a:rPr lang="vi-VN" sz="2800" i="1" dirty="0" smtClean="0">
                <a:solidFill>
                  <a:schemeClr val="bg1"/>
                </a:solidFill>
                <a:latin typeface="+mj-lt"/>
              </a:rPr>
              <a:t>	2. Chú trọng đầu tư cho giáo dục và đào tạo nguồn nhân lực để nâng cao chất lượng lao động tại các địa phương.</a:t>
            </a:r>
            <a:endParaRPr lang="vi-VN" sz="2800" dirty="0" smtClean="0">
              <a:solidFill>
                <a:schemeClr val="bg1"/>
              </a:solidFill>
              <a:latin typeface="+mj-lt"/>
            </a:endParaRPr>
          </a:p>
          <a:p>
            <a:endParaRPr lang="vi-VN" sz="2800" dirty="0">
              <a:solidFill>
                <a:schemeClr val="bg1"/>
              </a:solidFill>
              <a:latin typeface="+mj-lt"/>
            </a:endParaRPr>
          </a:p>
        </p:txBody>
      </p:sp>
      <p:pic>
        <p:nvPicPr>
          <p:cNvPr id="4" name="Picture 3" descr="giao_duc_day_nghe.jpg"/>
          <p:cNvPicPr>
            <a:picLocks noChangeAspect="1"/>
          </p:cNvPicPr>
          <p:nvPr/>
        </p:nvPicPr>
        <p:blipFill>
          <a:blip r:embed="rId3" cstate="print"/>
          <a:stretch>
            <a:fillRect/>
          </a:stretch>
        </p:blipFill>
        <p:spPr>
          <a:xfrm>
            <a:off x="4648200" y="304800"/>
            <a:ext cx="4018472" cy="2971800"/>
          </a:xfrm>
          <a:prstGeom prst="rect">
            <a:avLst/>
          </a:prstGeom>
        </p:spPr>
      </p:pic>
      <p:sp>
        <p:nvSpPr>
          <p:cNvPr id="5" name="TextBox 4"/>
          <p:cNvSpPr txBox="1"/>
          <p:nvPr/>
        </p:nvSpPr>
        <p:spPr>
          <a:xfrm>
            <a:off x="5638800" y="3810000"/>
            <a:ext cx="3124200" cy="2769989"/>
          </a:xfrm>
          <a:prstGeom prst="rect">
            <a:avLst/>
          </a:prstGeom>
          <a:noFill/>
        </p:spPr>
        <p:txBody>
          <a:bodyPr wrap="square" rtlCol="0">
            <a:spAutoFit/>
          </a:bodyPr>
          <a:lstStyle/>
          <a:p>
            <a:pPr algn="just"/>
            <a:r>
              <a:rPr lang="vi-VN" sz="2900" i="1" dirty="0" smtClean="0">
                <a:solidFill>
                  <a:schemeClr val="bg1"/>
                </a:solidFill>
                <a:latin typeface="+mj-lt"/>
              </a:rPr>
              <a:t>3.</a:t>
            </a:r>
            <a:r>
              <a:rPr lang="en-US" sz="2900" i="1" dirty="0" smtClean="0">
                <a:solidFill>
                  <a:schemeClr val="bg1"/>
                </a:solidFill>
                <a:latin typeface="+mj-lt"/>
              </a:rPr>
              <a:t> </a:t>
            </a:r>
            <a:r>
              <a:rPr lang="vi-VN" sz="2900" i="1" dirty="0" smtClean="0">
                <a:solidFill>
                  <a:schemeClr val="bg1"/>
                </a:solidFill>
                <a:latin typeface="+mj-lt"/>
              </a:rPr>
              <a:t>Tăng cường khuyến khích đầu tư cho các hoạt động sản xuất kinh doanh	</a:t>
            </a:r>
            <a:endParaRPr lang="vi-VN" sz="2900" dirty="0" smtClean="0">
              <a:solidFill>
                <a:schemeClr val="bg1"/>
              </a:solidFill>
              <a:latin typeface="+mj-lt"/>
            </a:endParaRPr>
          </a:p>
          <a:p>
            <a:endParaRPr lang="vi-VN" sz="2900" dirty="0">
              <a:solidFill>
                <a:schemeClr val="bg1"/>
              </a:solidFill>
              <a:latin typeface="+mj-lt"/>
            </a:endParaRPr>
          </a:p>
        </p:txBody>
      </p:sp>
      <p:pic>
        <p:nvPicPr>
          <p:cNvPr id="6" name="Picture 5" descr="55 khu vực được hưởng chính sách ưu đãi.png"/>
          <p:cNvPicPr>
            <a:picLocks noChangeAspect="1"/>
          </p:cNvPicPr>
          <p:nvPr/>
        </p:nvPicPr>
        <p:blipFill>
          <a:blip r:embed="rId4" cstate="print"/>
          <a:srcRect l="9167" r="11667" b="1667"/>
          <a:stretch>
            <a:fillRect/>
          </a:stretch>
        </p:blipFill>
        <p:spPr>
          <a:xfrm>
            <a:off x="304800" y="3497179"/>
            <a:ext cx="4920712" cy="3056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333</TotalTime>
  <Words>672</Words>
  <Application>Microsoft Office PowerPoint</Application>
  <PresentationFormat>On-screen Show (4:3)</PresentationFormat>
  <Paragraphs>83</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Times New Roman</vt:lpstr>
      <vt:lpstr>Times New Roman (Headings)</vt:lpstr>
      <vt:lpstr>Wingdings 3</vt:lpstr>
      <vt:lpstr>Ion</vt:lpstr>
      <vt:lpstr>Chuyển đổi mục đích sử dụng đất và tăng trưởng kinh tế của các địa phương tại Việt Nam</vt:lpstr>
      <vt:lpstr>Vấn đề nghiên cứu</vt:lpstr>
      <vt:lpstr>Mục tiêu nghiên cứu</vt:lpstr>
      <vt:lpstr>PowerPoint Presentation</vt:lpstr>
      <vt:lpstr>Chuyển đổi mục đích sử dụng đất của các địa phương trên địa bàn cả nước giai đoạn 2010 – 2013</vt:lpstr>
      <vt:lpstr>PowerPoint Presentation</vt:lpstr>
      <vt:lpstr>Kết quả nghiên cứu</vt:lpstr>
      <vt:lpstr>Đề xuất chính sách</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Xu thế chuyển đổi mục đích sử dụng đất và tăng trưởng kinh tế của các địa phương trên cả nước giai đoạn 2010 - 2014</dc:title>
  <dc:creator>Nick Hoang</dc:creator>
  <cp:lastModifiedBy>Dell</cp:lastModifiedBy>
  <cp:revision>47</cp:revision>
  <dcterms:created xsi:type="dcterms:W3CDTF">2006-08-16T00:00:00Z</dcterms:created>
  <dcterms:modified xsi:type="dcterms:W3CDTF">2017-04-05T02:42:29Z</dcterms:modified>
</cp:coreProperties>
</file>